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731520" y="1463040"/>
            <a:ext cx="10698480" cy="457200"/>
          </a:xfrm>
          <a:prstGeom prst="rect">
            <a:avLst/>
          </a:prstGeom>
          <a:noFill/>
          <a:ln/>
        </p:spPr>
        <p:txBody>
          <a:bodyPr wrap="square" rtlCol="0" anchor="ctr"/>
          <a:lstStyle/>
          <a:p>
            <a:pPr indent="0" marL="0">
              <a:buNone/>
            </a:pPr>
            <a:r>
              <a:rPr lang="en-US" sz="1400" spc="400" kern="0" dirty="0">
                <a:solidFill>
                  <a:srgbClr val="9FB3D1"/>
                </a:solidFill>
                <a:latin typeface="Arial" pitchFamily="34" charset="0"/>
                <a:ea typeface="Arial" pitchFamily="34" charset="-122"/>
                <a:cs typeface="Arial" pitchFamily="34" charset="-120"/>
              </a:rPr>
              <a:t>KEDAI PINTAR</a:t>
            </a:r>
            <a:endParaRPr lang="en-US" sz="1400" dirty="0"/>
          </a:p>
        </p:txBody>
      </p:sp>
      <p:sp>
        <p:nvSpPr>
          <p:cNvPr id="3" name="Text 1"/>
          <p:cNvSpPr/>
          <p:nvPr/>
        </p:nvSpPr>
        <p:spPr>
          <a:xfrm>
            <a:off x="731520" y="1920240"/>
            <a:ext cx="10698480" cy="1645920"/>
          </a:xfrm>
          <a:prstGeom prst="rect">
            <a:avLst/>
          </a:prstGeom>
          <a:noFill/>
          <a:ln/>
        </p:spPr>
        <p:txBody>
          <a:bodyPr wrap="square" rtlCol="0" anchor="ctr"/>
          <a:lstStyle/>
          <a:p>
            <a:pPr indent="0" marL="0">
              <a:buNone/>
            </a:pPr>
            <a:r>
              <a:rPr lang="en-US" sz="3400" b="1" dirty="0">
                <a:solidFill>
                  <a:srgbClr val="FFFFFF"/>
                </a:solidFill>
                <a:latin typeface="Arial" pitchFamily="34" charset="0"/>
                <a:ea typeface="Arial" pitchFamily="34" charset="-122"/>
                <a:cs typeface="Arial" pitchFamily="34" charset="-120"/>
              </a:rPr>
              <a:t>QUARTERLY BOARD UPDATE &amp; STRATEGIC EXPANSION BRIEF</a:t>
            </a:r>
            <a:endParaRPr lang="en-US" sz="3400" dirty="0"/>
          </a:p>
        </p:txBody>
      </p:sp>
      <p:sp>
        <p:nvSpPr>
          <p:cNvPr id="4" name="Text 2"/>
          <p:cNvSpPr/>
          <p:nvPr/>
        </p:nvSpPr>
        <p:spPr>
          <a:xfrm>
            <a:off x="731520" y="3566160"/>
            <a:ext cx="10698480" cy="548640"/>
          </a:xfrm>
          <a:prstGeom prst="rect">
            <a:avLst/>
          </a:prstGeom>
          <a:noFill/>
          <a:ln/>
        </p:spPr>
        <p:txBody>
          <a:bodyPr wrap="square" rtlCol="0" anchor="ctr"/>
          <a:lstStyle/>
          <a:p>
            <a:pPr indent="0" marL="0">
              <a:buNone/>
            </a:pPr>
            <a:r>
              <a:rPr lang="en-US" sz="1600" dirty="0">
                <a:solidFill>
                  <a:srgbClr val="D5DBE7"/>
                </a:solidFill>
                <a:latin typeface="Arial" pitchFamily="34" charset="0"/>
                <a:ea typeface="Arial" pitchFamily="34" charset="-122"/>
                <a:cs typeface="Arial" pitchFamily="34" charset="-120"/>
              </a:rPr>
              <a:t>Q3 performance review, Singapore market entry strategy, and regional staffing requirements</a:t>
            </a:r>
            <a:endParaRPr lang="en-US" sz="1600" dirty="0"/>
          </a:p>
        </p:txBody>
      </p:sp>
      <p:sp>
        <p:nvSpPr>
          <p:cNvPr id="5" name="Text 3"/>
          <p:cNvSpPr/>
          <p:nvPr/>
        </p:nvSpPr>
        <p:spPr>
          <a:xfrm>
            <a:off x="731520" y="5852160"/>
            <a:ext cx="10698480" cy="457200"/>
          </a:xfrm>
          <a:prstGeom prst="rect">
            <a:avLst/>
          </a:prstGeom>
          <a:noFill/>
          <a:ln/>
        </p:spPr>
        <p:txBody>
          <a:bodyPr wrap="square" rtlCol="0" anchor="ctr"/>
          <a:lstStyle/>
          <a:p>
            <a:pPr indent="0" marL="0">
              <a:buNone/>
            </a:pPr>
            <a:r>
              <a:rPr lang="en-US" sz="1200" dirty="0">
                <a:solidFill>
                  <a:srgbClr val="9FB3D1"/>
                </a:solidFill>
                <a:latin typeface="Arial" pitchFamily="34" charset="0"/>
                <a:ea typeface="Arial" pitchFamily="34" charset="-122"/>
                <a:cs typeface="Arial" pitchFamily="34" charset="-120"/>
              </a:rPr>
              <a:t>Prepared for: Board Members   ·   Prepared by: Chief of Staff   ·   9 October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31520" y="457200"/>
            <a:ext cx="10698480" cy="457200"/>
          </a:xfrm>
          <a:prstGeom prst="rect">
            <a:avLst/>
          </a:prstGeom>
          <a:noFill/>
          <a:ln/>
        </p:spPr>
        <p:txBody>
          <a:bodyPr wrap="square" rtlCol="0" anchor="ctr"/>
          <a:lstStyle/>
          <a:p>
            <a:pPr indent="0" marL="0">
              <a:buNone/>
            </a:pPr>
            <a:r>
              <a:rPr lang="en-US" sz="1300" b="1" spc="300" kern="0" dirty="0">
                <a:solidFill>
                  <a:srgbClr val="2563EB"/>
                </a:solidFill>
                <a:latin typeface="Arial" pitchFamily="34" charset="0"/>
                <a:ea typeface="Arial" pitchFamily="34" charset="-122"/>
                <a:cs typeface="Arial" pitchFamily="34" charset="-120"/>
              </a:rPr>
              <a:t>WORKING POSITION</a:t>
            </a:r>
            <a:endParaRPr lang="en-US" sz="1300" dirty="0"/>
          </a:p>
        </p:txBody>
      </p:sp>
      <p:sp>
        <p:nvSpPr>
          <p:cNvPr id="3" name="Text 1"/>
          <p:cNvSpPr/>
          <p:nvPr/>
        </p:nvSpPr>
        <p:spPr>
          <a:xfrm>
            <a:off x="731520" y="1097280"/>
            <a:ext cx="10698480" cy="1463040"/>
          </a:xfrm>
          <a:prstGeom prst="rect">
            <a:avLst/>
          </a:prstGeom>
          <a:noFill/>
          <a:ln/>
        </p:spPr>
        <p:txBody>
          <a:bodyPr wrap="square" rtlCol="0" anchor="ctr"/>
          <a:lstStyle/>
          <a:p>
            <a:pPr indent="0" marL="0">
              <a:buNone/>
            </a:pPr>
            <a:r>
              <a:rPr lang="en-US" sz="1800" dirty="0">
                <a:solidFill>
                  <a:srgbClr val="1A1A1A"/>
                </a:solidFill>
                <a:latin typeface="Arial" pitchFamily="34" charset="0"/>
                <a:ea typeface="Arial" pitchFamily="34" charset="-122"/>
                <a:cs typeface="Arial" pitchFamily="34" charset="-120"/>
              </a:rPr>
              <a:t>Kedai Pintar reports a positive 26 percent revenue growth in Q3, driven by Klang Valley grocery merchants, though gross margins remain compressed at 18 percent due to logistics costs. The Singapore expansion is proceeding with a focus on localisation, targeting a February launch to ensure system stability post-Chinese New Year. Operational efficiency and headcount management in Johor Bahru remain the immediate priorities to sustain growth trajectories.</a:t>
            </a:r>
            <a:endParaRPr lang="en-US" sz="1800" dirty="0"/>
          </a:p>
        </p:txBody>
      </p:sp>
      <p:sp>
        <p:nvSpPr>
          <p:cNvPr id="4" name="Shape 2"/>
          <p:cNvSpPr/>
          <p:nvPr/>
        </p:nvSpPr>
        <p:spPr>
          <a:xfrm>
            <a:off x="731520" y="2834640"/>
            <a:ext cx="5212080" cy="2377440"/>
          </a:xfrm>
          <a:prstGeom prst="rect">
            <a:avLst/>
          </a:prstGeom>
          <a:solidFill>
            <a:srgbClr val="F7F9FC"/>
          </a:solidFill>
          <a:ln w="12700">
            <a:solidFill>
              <a:srgbClr val="D5DBE7"/>
            </a:solidFill>
            <a:prstDash val="solid"/>
          </a:ln>
        </p:spPr>
      </p:sp>
      <p:sp>
        <p:nvSpPr>
          <p:cNvPr id="5" name="Text 3"/>
          <p:cNvSpPr/>
          <p:nvPr/>
        </p:nvSpPr>
        <p:spPr>
          <a:xfrm>
            <a:off x="960120" y="3017520"/>
            <a:ext cx="4754880" cy="457200"/>
          </a:xfrm>
          <a:prstGeom prst="rect">
            <a:avLst/>
          </a:prstGeom>
          <a:noFill/>
          <a:ln/>
        </p:spPr>
        <p:txBody>
          <a:bodyPr wrap="square" rtlCol="0" anchor="ctr"/>
          <a:lstStyle/>
          <a:p>
            <a:pPr indent="0" marL="0">
              <a:buNone/>
            </a:pPr>
            <a:r>
              <a:rPr lang="en-US" sz="1300" b="1" spc="200" kern="0" dirty="0">
                <a:solidFill>
                  <a:srgbClr val="0A192F"/>
                </a:solidFill>
                <a:latin typeface="Arial" pitchFamily="34" charset="0"/>
                <a:ea typeface="Arial" pitchFamily="34" charset="-122"/>
                <a:cs typeface="Arial" pitchFamily="34" charset="-120"/>
              </a:rPr>
              <a:t>OPERATIONAL MARGIN OPTIMISATION</a:t>
            </a:r>
            <a:endParaRPr lang="en-US" sz="1300" dirty="0"/>
          </a:p>
        </p:txBody>
      </p:sp>
      <p:sp>
        <p:nvSpPr>
          <p:cNvPr id="6" name="Text 4"/>
          <p:cNvSpPr/>
          <p:nvPr/>
        </p:nvSpPr>
        <p:spPr>
          <a:xfrm>
            <a:off x="960120" y="3520440"/>
            <a:ext cx="4754880" cy="1554480"/>
          </a:xfrm>
          <a:prstGeom prst="rect">
            <a:avLst/>
          </a:prstGeom>
          <a:noFill/>
          <a:ln/>
        </p:spPr>
        <p:txBody>
          <a:bodyPr wrap="square" rtlCol="0" anchor="ctr"/>
          <a:lstStyle/>
          <a:p>
            <a:pPr indent="0" marL="0">
              <a:buNone/>
            </a:pPr>
            <a:r>
              <a:rPr lang="en-US" sz="1250" dirty="0">
                <a:solidFill>
                  <a:srgbClr val="1A1A1A"/>
                </a:solidFill>
                <a:latin typeface="Arial" pitchFamily="34" charset="0"/>
                <a:ea typeface="Arial" pitchFamily="34" charset="-122"/>
                <a:cs typeface="Arial" pitchFamily="34" charset="-120"/>
              </a:rPr>
              <a:t>The current gross margin of 18 percent trails the 22 percent target, necessitated by excessive last-mile delivery costs in Shah Alam. Renegotiating logistics contracts ahead of the December expiry is critical to restoring margin health.</a:t>
            </a:r>
            <a:endParaRPr lang="en-US" sz="1250" dirty="0"/>
          </a:p>
        </p:txBody>
      </p:sp>
      <p:sp>
        <p:nvSpPr>
          <p:cNvPr id="7" name="Shape 5"/>
          <p:cNvSpPr/>
          <p:nvPr/>
        </p:nvSpPr>
        <p:spPr>
          <a:xfrm>
            <a:off x="6217920" y="2834640"/>
            <a:ext cx="5212080" cy="2377440"/>
          </a:xfrm>
          <a:prstGeom prst="rect">
            <a:avLst/>
          </a:prstGeom>
          <a:solidFill>
            <a:srgbClr val="F7F9FC"/>
          </a:solidFill>
          <a:ln w="12700">
            <a:solidFill>
              <a:srgbClr val="D5DBE7"/>
            </a:solidFill>
            <a:prstDash val="solid"/>
          </a:ln>
        </p:spPr>
      </p:sp>
      <p:sp>
        <p:nvSpPr>
          <p:cNvPr id="8" name="Text 6"/>
          <p:cNvSpPr/>
          <p:nvPr/>
        </p:nvSpPr>
        <p:spPr>
          <a:xfrm>
            <a:off x="6446520" y="3017520"/>
            <a:ext cx="4754880" cy="457200"/>
          </a:xfrm>
          <a:prstGeom prst="rect">
            <a:avLst/>
          </a:prstGeom>
          <a:noFill/>
          <a:ln/>
        </p:spPr>
        <p:txBody>
          <a:bodyPr wrap="square" rtlCol="0" anchor="ctr"/>
          <a:lstStyle/>
          <a:p>
            <a:pPr indent="0" marL="0">
              <a:buNone/>
            </a:pPr>
            <a:r>
              <a:rPr lang="en-US" sz="1300" b="1" spc="200" kern="0" dirty="0">
                <a:solidFill>
                  <a:srgbClr val="0A192F"/>
                </a:solidFill>
                <a:latin typeface="Arial" pitchFamily="34" charset="0"/>
                <a:ea typeface="Arial" pitchFamily="34" charset="-122"/>
                <a:cs typeface="Arial" pitchFamily="34" charset="-120"/>
              </a:rPr>
              <a:t>SINGAPORE MARKET LOCALISATION</a:t>
            </a:r>
            <a:endParaRPr lang="en-US" sz="1300" dirty="0"/>
          </a:p>
        </p:txBody>
      </p:sp>
      <p:sp>
        <p:nvSpPr>
          <p:cNvPr id="9" name="Text 7"/>
          <p:cNvSpPr/>
          <p:nvPr/>
        </p:nvSpPr>
        <p:spPr>
          <a:xfrm>
            <a:off x="6446520" y="3520440"/>
            <a:ext cx="4754880" cy="1554480"/>
          </a:xfrm>
          <a:prstGeom prst="rect">
            <a:avLst/>
          </a:prstGeom>
          <a:noFill/>
          <a:ln/>
        </p:spPr>
        <p:txBody>
          <a:bodyPr wrap="square" rtlCol="0" anchor="ctr"/>
          <a:lstStyle/>
          <a:p>
            <a:pPr indent="0" marL="0">
              <a:buNone/>
            </a:pPr>
            <a:r>
              <a:rPr lang="en-US" sz="1250" dirty="0">
                <a:solidFill>
                  <a:srgbClr val="1A1A1A"/>
                </a:solidFill>
                <a:latin typeface="Arial" pitchFamily="34" charset="0"/>
                <a:ea typeface="Arial" pitchFamily="34" charset="-122"/>
                <a:cs typeface="Arial" pitchFamily="34" charset="-120"/>
              </a:rPr>
              <a:t>Market feedback from Toa Payoh and Bedok indicates that a Chinese-language interface is a prerequisite for merchant adoption. A February launch date is recommended to balance rapid market entry with necessary technical stability.</a:t>
            </a:r>
            <a:endParaRPr lang="en-US" sz="1250" dirty="0"/>
          </a:p>
        </p:txBody>
      </p:sp>
      <p:sp>
        <p:nvSpPr>
          <p:cNvPr id="10" name="Text 8"/>
          <p:cNvSpPr/>
          <p:nvPr/>
        </p:nvSpPr>
        <p:spPr>
          <a:xfrm>
            <a:off x="731520" y="5486400"/>
            <a:ext cx="10698480" cy="1005840"/>
          </a:xfrm>
          <a:prstGeom prst="rect">
            <a:avLst/>
          </a:prstGeom>
          <a:noFill/>
          <a:ln/>
        </p:spPr>
        <p:txBody>
          <a:bodyPr wrap="square" rtlCol="0" anchor="ctr"/>
          <a:lstStyle/>
          <a:p>
            <a:pPr indent="0" marL="0">
              <a:buNone/>
            </a:pPr>
            <a:r>
              <a:rPr lang="en-US" sz="1250" i="1" dirty="0">
                <a:solidFill>
                  <a:srgbClr val="2563EB"/>
                </a:solidFill>
                <a:latin typeface="Arial" pitchFamily="34" charset="0"/>
                <a:ea typeface="Arial" pitchFamily="34" charset="-122"/>
                <a:cs typeface="Arial" pitchFamily="34" charset="-120"/>
              </a:rPr>
              <a:t>Direction required: The board must validate the proposed shift to a lower-cost remote QA model from Kuala Lumpur for the Chinese-interface development, ensuring that language proficiency standards are maintained without inflating the project budget beyond the 13,500 SGD ceiling.</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1. Financial Performance</a:t>
            </a:r>
            <a:endParaRPr lang="en-US" sz="2200" dirty="0"/>
          </a:p>
        </p:txBody>
      </p:sp>
      <p:sp>
        <p:nvSpPr>
          <p:cNvPr id="3" name="Shape 1"/>
          <p:cNvSpPr/>
          <p:nvPr/>
        </p:nvSpPr>
        <p:spPr>
          <a:xfrm>
            <a:off x="731520" y="1097280"/>
            <a:ext cx="10698480" cy="0"/>
          </a:xfrm>
          <a:prstGeom prst="line">
            <a:avLst/>
          </a:prstGeom>
          <a:noFill/>
          <a:ln w="25400">
            <a:solidFill>
              <a:srgbClr val="2563EB"/>
            </a:solidFill>
            <a:prstDash val="solid"/>
          </a:ln>
        </p:spPr>
      </p:sp>
      <p:sp>
        <p:nvSpPr>
          <p:cNvPr id="4" name="Text 2"/>
          <p:cNvSpPr/>
          <p:nvPr/>
        </p:nvSpPr>
        <p:spPr>
          <a:xfrm>
            <a:off x="731520" y="1325880"/>
            <a:ext cx="10698480" cy="4023360"/>
          </a:xfrm>
          <a:prstGeom prst="rect">
            <a:avLst/>
          </a:prstGeom>
          <a:noFill/>
          <a:ln/>
        </p:spPr>
        <p:txBody>
          <a:bodyPr wrap="square" rtlCol="0" anchor="t"/>
          <a:lstStyle/>
          <a:p>
            <a:pPr indent="0" marL="0">
              <a:spcAft>
                <a:spcPts val="800"/>
              </a:spcAft>
              <a:buNone/>
            </a:pPr>
            <a:r>
              <a:rPr lang="en-US" sz="1350" dirty="0">
                <a:solidFill>
                  <a:srgbClr val="1A1A1A"/>
                </a:solidFill>
                <a:latin typeface="Arial" pitchFamily="34" charset="0"/>
                <a:ea typeface="Arial" pitchFamily="34" charset="-122"/>
                <a:cs typeface="Arial" pitchFamily="34" charset="-120"/>
              </a:rPr>
              <a:t>Q3 revenue reached 1.2 million ringgit, reflecting a 26 percent increase over the previous quarter's 950,000 ringgit. Growth is heavily concentrated within the Klang Valley grocery sector.</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Margin pressure. Gross margins are currently at 18 percent, missing the 22 percent target due to high logistics expenditure.</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2. Singapore Market Strategy</a:t>
            </a:r>
            <a:endParaRPr lang="en-US" sz="2200" dirty="0"/>
          </a:p>
        </p:txBody>
      </p:sp>
      <p:sp>
        <p:nvSpPr>
          <p:cNvPr id="3" name="Shape 1"/>
          <p:cNvSpPr/>
          <p:nvPr/>
        </p:nvSpPr>
        <p:spPr>
          <a:xfrm>
            <a:off x="731520" y="1097280"/>
            <a:ext cx="10698480" cy="0"/>
          </a:xfrm>
          <a:prstGeom prst="line">
            <a:avLst/>
          </a:prstGeom>
          <a:noFill/>
          <a:ln w="25400">
            <a:solidFill>
              <a:srgbClr val="2563EB"/>
            </a:solidFill>
            <a:prstDash val="solid"/>
          </a:ln>
        </p:spPr>
      </p:sp>
      <p:sp>
        <p:nvSpPr>
          <p:cNvPr id="4" name="Text 2"/>
          <p:cNvSpPr/>
          <p:nvPr/>
        </p:nvSpPr>
        <p:spPr>
          <a:xfrm>
            <a:off x="731520" y="1325880"/>
            <a:ext cx="10698480" cy="4023360"/>
          </a:xfrm>
          <a:prstGeom prst="rect">
            <a:avLst/>
          </a:prstGeom>
          <a:noFill/>
          <a:ln/>
        </p:spPr>
        <p:txBody>
          <a:bodyPr wrap="square" rtlCol="0" anchor="t"/>
          <a:lstStyle/>
          <a:p>
            <a:pPr indent="0" marL="0">
              <a:spcAft>
                <a:spcPts val="800"/>
              </a:spcAft>
              <a:buNone/>
            </a:pPr>
            <a:r>
              <a:rPr lang="en-US" sz="1350" dirty="0">
                <a:solidFill>
                  <a:srgbClr val="1A1A1A"/>
                </a:solidFill>
                <a:latin typeface="Arial" pitchFamily="34" charset="0"/>
                <a:ea typeface="Arial" pitchFamily="34" charset="-122"/>
                <a:cs typeface="Arial" pitchFamily="34" charset="-120"/>
              </a:rPr>
              <a:t>Initial engagement with 15 hawker centre stalls indicates strong interest, with 11 potential partners confirming they require a Chinese-language user interface.</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Technical requirements. A six-week development timeline is required to build the interface, supplemented by a three-month contract QA resource.</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Launch timing. A February launch is preferred over an earlier date to avoid peak season risks and ensure platform reliability.</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3. Hiring and Resource Planning</a:t>
            </a:r>
            <a:endParaRPr lang="en-US" sz="2200" dirty="0"/>
          </a:p>
        </p:txBody>
      </p:sp>
      <p:sp>
        <p:nvSpPr>
          <p:cNvPr id="3" name="Shape 1"/>
          <p:cNvSpPr/>
          <p:nvPr/>
        </p:nvSpPr>
        <p:spPr>
          <a:xfrm>
            <a:off x="731520" y="1097280"/>
            <a:ext cx="10698480" cy="0"/>
          </a:xfrm>
          <a:prstGeom prst="line">
            <a:avLst/>
          </a:prstGeom>
          <a:noFill/>
          <a:ln w="25400">
            <a:solidFill>
              <a:srgbClr val="2563EB"/>
            </a:solidFill>
            <a:prstDash val="solid"/>
          </a:ln>
        </p:spPr>
      </p:sp>
      <p:sp>
        <p:nvSpPr>
          <p:cNvPr id="4" name="Text 2"/>
          <p:cNvSpPr/>
          <p:nvPr/>
        </p:nvSpPr>
        <p:spPr>
          <a:xfrm>
            <a:off x="731520" y="1325880"/>
            <a:ext cx="10698480" cy="4023360"/>
          </a:xfrm>
          <a:prstGeom prst="rect">
            <a:avLst/>
          </a:prstGeom>
          <a:noFill/>
          <a:ln/>
        </p:spPr>
        <p:txBody>
          <a:bodyPr wrap="square" rtlCol="0" anchor="t"/>
          <a:lstStyle/>
          <a:p>
            <a:pPr indent="0" marL="0">
              <a:spcAft>
                <a:spcPts val="800"/>
              </a:spcAft>
              <a:buNone/>
            </a:pPr>
            <a:r>
              <a:rPr lang="en-US" sz="1350" dirty="0">
                <a:solidFill>
                  <a:srgbClr val="1A1A1A"/>
                </a:solidFill>
                <a:latin typeface="Arial" pitchFamily="34" charset="0"/>
                <a:ea typeface="Arial" pitchFamily="34" charset="-122"/>
                <a:cs typeface="Arial" pitchFamily="34" charset="-120"/>
              </a:rPr>
              <a:t>Two sales candidates have been identified for Johor Bahru expansion, with a requirement for multilingual capabilities to serve the local mini-market demographic.</a:t>
            </a:r>
            <a:endParaRPr lang="en-US" sz="1350" dirty="0"/>
          </a:p>
          <a:p>
            <a:pPr marL="342900" indent="-342900">
              <a:spcAft>
                <a:spcPts val="600"/>
              </a:spcAft>
              <a:buSzPct val="100000"/>
              <a:buChar char="•"/>
            </a:pPr>
            <a:r>
              <a:rPr lang="en-US" sz="1350" dirty="0">
                <a:solidFill>
                  <a:srgbClr val="1A1A1A"/>
                </a:solidFill>
                <a:latin typeface="Arial" pitchFamily="34" charset="0"/>
                <a:ea typeface="Arial" pitchFamily="34" charset="-122"/>
                <a:cs typeface="Arial" pitchFamily="34" charset="-120"/>
              </a:rPr>
              <a:t>Compensation structure. The existing commission structure is identified as overly complex and requires revision to improve sales force clarity.</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DECISIONS &amp; INSTRUCTIONS</a:t>
            </a:r>
            <a:endParaRPr lang="en-US" sz="2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731520" y="1280160"/>
          <a:ext cx="10698480" cy="914400"/>
        </p:xfrm>
        <a:graphic>
          <a:graphicData uri="http://schemas.openxmlformats.org/drawingml/2006/table">
            <a:tbl>
              <a:tblPr/>
              <a:tblGrid>
                <a:gridCol w="7498080"/>
                <a:gridCol w="3200400"/>
              </a:tblGrid>
              <a:tr h="0">
                <a:tc>
                  <a:txBody>
                    <a:bodyPr/>
                    <a:lstStyle/>
                    <a:p>
                      <a:pPr indent="0" marL="0">
                        <a:buNone/>
                      </a:pPr>
                      <a:r>
                        <a:rPr lang="en-US" sz="1250" b="1" dirty="0">
                          <a:solidFill>
                            <a:srgbClr val="FFFFFF"/>
                          </a:solidFill>
                          <a:latin typeface="Arial" pitchFamily="34" charset="0"/>
                          <a:ea typeface="Arial" pitchFamily="34" charset="-122"/>
                          <a:cs typeface="Arial" pitchFamily="34" charset="-120"/>
                        </a:rPr>
                        <a:t>Decision / instruction</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c>
                  <a:txBody>
                    <a:bodyPr/>
                    <a:lstStyle/>
                    <a:p>
                      <a:pPr indent="0" marL="0">
                        <a:buNone/>
                      </a:pPr>
                      <a:r>
                        <a:rPr lang="en-US" sz="1250" b="1" dirty="0">
                          <a:solidFill>
                            <a:srgbClr val="FFFFFF"/>
                          </a:solidFill>
                          <a:latin typeface="Arial" pitchFamily="34" charset="0"/>
                          <a:ea typeface="Arial" pitchFamily="34" charset="-122"/>
                          <a:cs typeface="Arial" pitchFamily="34" charset="-120"/>
                        </a:rPr>
                        <a:t>Options</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Singapore market launch scheduled for the first week of February 2027 (Owner: Mei Ling; By: N/A)</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 Approve   ☐ Amend   ☐ Hold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Chinese interface development to be completed by mid-January 2027 (Owner: Mei Ling; By: N/A)</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 Approve   ☐ Amend   ☐ Hold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31520" y="411480"/>
            <a:ext cx="10698480" cy="640080"/>
          </a:xfrm>
          <a:prstGeom prst="rect">
            <a:avLst/>
          </a:prstGeom>
          <a:noFill/>
          <a:ln/>
        </p:spPr>
        <p:txBody>
          <a:bodyPr wrap="square" rtlCol="0" anchor="ctr"/>
          <a:lstStyle/>
          <a:p>
            <a:pPr indent="0" marL="0">
              <a:buNone/>
            </a:pPr>
            <a:r>
              <a:rPr lang="en-US" sz="2200" b="1" dirty="0">
                <a:solidFill>
                  <a:srgbClr val="0A192F"/>
                </a:solidFill>
                <a:latin typeface="Arial" pitchFamily="34" charset="0"/>
                <a:ea typeface="Arial" pitchFamily="34" charset="-122"/>
                <a:cs typeface="Arial" pitchFamily="34" charset="-120"/>
              </a:rPr>
              <a:t>AGREED ACTIONS</a:t>
            </a:r>
            <a:endParaRPr lang="en-US" sz="22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731520" y="1280160"/>
          <a:ext cx="10698480" cy="914400"/>
        </p:xfrm>
        <a:graphic>
          <a:graphicData uri="http://schemas.openxmlformats.org/drawingml/2006/table">
            <a:tbl>
              <a:tblPr/>
              <a:tblGrid>
                <a:gridCol w="7040880"/>
                <a:gridCol w="2011680"/>
                <a:gridCol w="1645920"/>
              </a:tblGrid>
              <a:tr h="0">
                <a:tc>
                  <a:txBody>
                    <a:bodyPr/>
                    <a:lstStyle/>
                    <a:p>
                      <a:pPr indent="0" marL="0">
                        <a:buNone/>
                      </a:pPr>
                      <a:r>
                        <a:rPr lang="en-US" sz="1250" b="1" dirty="0">
                          <a:solidFill>
                            <a:srgbClr val="FFFFFF"/>
                          </a:solidFill>
                          <a:latin typeface="Arial" pitchFamily="34" charset="0"/>
                          <a:ea typeface="Arial" pitchFamily="34" charset="-122"/>
                          <a:cs typeface="Arial" pitchFamily="34" charset="-120"/>
                        </a:rPr>
                        <a:t>Action</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c>
                  <a:txBody>
                    <a:bodyPr/>
                    <a:lstStyle/>
                    <a:p>
                      <a:pPr indent="0" marL="0">
                        <a:buNone/>
                      </a:pPr>
                      <a:r>
                        <a:rPr lang="en-US" sz="1250" b="1" dirty="0">
                          <a:solidFill>
                            <a:srgbClr val="FFFFFF"/>
                          </a:solidFill>
                          <a:latin typeface="Arial" pitchFamily="34" charset="0"/>
                          <a:ea typeface="Arial" pitchFamily="34" charset="-122"/>
                          <a:cs typeface="Arial" pitchFamily="34" charset="-120"/>
                        </a:rPr>
                        <a:t>Owner</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c>
                  <a:txBody>
                    <a:bodyPr/>
                    <a:lstStyle/>
                    <a:p>
                      <a:pPr indent="0" marL="0">
                        <a:buNone/>
                      </a:pPr>
                      <a:r>
                        <a:rPr lang="en-US" sz="1250" b="1" dirty="0">
                          <a:solidFill>
                            <a:srgbClr val="FFFFFF"/>
                          </a:solidFill>
                          <a:latin typeface="Arial" pitchFamily="34" charset="0"/>
                          <a:ea typeface="Arial" pitchFamily="34" charset="-122"/>
                          <a:cs typeface="Arial" pitchFamily="34" charset="-120"/>
                        </a:rPr>
                        <a:t>Timing</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solidFill>
                      <a:srgbClr val="0A192F"/>
                    </a:solidFill>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Obtain two alternative logistics quotes to replace the incumbent before contract expiry</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Wei Ming</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End of November 2026</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Hire remote QA contractor from Kuala Lumpur for the Singapore project</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Mei Ling</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TBD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Submit CVs for two Johor Bahru sales candidates</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Raj</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16 October 2026</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Draft a simplified sales commission structure</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Wei Ming</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End of October 2026</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r h="0">
                <a:tc>
                  <a:txBody>
                    <a:bodyPr/>
                    <a:lstStyle/>
                    <a:p>
                      <a:pPr indent="0" marL="0">
                        <a:buNone/>
                      </a:pPr>
                      <a:r>
                        <a:rPr lang="en-US" sz="1250" dirty="0">
                          <a:solidFill>
                            <a:srgbClr val="1A1A1A"/>
                          </a:solidFill>
                          <a:latin typeface="Arial" pitchFamily="34" charset="0"/>
                          <a:ea typeface="Arial" pitchFamily="34" charset="-122"/>
                          <a:cs typeface="Arial" pitchFamily="34" charset="-120"/>
                        </a:rPr>
                        <a:t>Determine ownership of the updated investor pitch deck</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Unassigned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c>
                  <a:txBody>
                    <a:bodyPr/>
                    <a:lstStyle/>
                    <a:p>
                      <a:pPr indent="0" marL="0">
                        <a:buNone/>
                      </a:pPr>
                      <a:r>
                        <a:rPr lang="en-US" sz="1250" dirty="0">
                          <a:solidFill>
                            <a:srgbClr val="1A1A1A"/>
                          </a:solidFill>
                          <a:latin typeface="Arial" pitchFamily="34" charset="0"/>
                          <a:ea typeface="Arial" pitchFamily="34" charset="-122"/>
                          <a:cs typeface="Arial" pitchFamily="34" charset="-120"/>
                        </a:rPr>
                        <a:t>TBD</a:t>
                      </a:r>
                      <a:endParaRPr lang="en-US" sz="1250" dirty="0">
                        <a:latin typeface="Arial" charset="0"/>
                        <a:ea typeface="Arial" charset="0"/>
                        <a:cs typeface="Arial" charset="0"/>
                      </a:endParaRPr>
                    </a:p>
                  </a:txBody>
                  <a:tcPr marL="91440" marR="91440" marT="45720" marB="45720" anchor="ctr">
                    <a:lnL w="9525" cap="flat" cmpd="sng" algn="ctr">
                      <a:solidFill>
                        <a:srgbClr val="D5DBE7"/>
                      </a:solidFill>
                      <a:prstDash val="solid"/>
                      <a:round/>
                      <a:headEnd type="none" w="med" len="med"/>
                      <a:tailEnd type="none" w="med" len="med"/>
                    </a:lnL>
                    <a:lnR w="9525" cap="flat" cmpd="sng" algn="ctr">
                      <a:solidFill>
                        <a:srgbClr val="D5DBE7"/>
                      </a:solidFill>
                      <a:prstDash val="solid"/>
                      <a:round/>
                      <a:headEnd type="none" w="med" len="med"/>
                      <a:tailEnd type="none" w="med" len="med"/>
                    </a:lnR>
                    <a:lnT w="9525" cap="flat" cmpd="sng" algn="ctr">
                      <a:solidFill>
                        <a:srgbClr val="D5DBE7"/>
                      </a:solidFill>
                      <a:prstDash val="solid"/>
                      <a:round/>
                      <a:headEnd type="none" w="med" len="med"/>
                      <a:tailEnd type="none" w="med" len="med"/>
                    </a:lnT>
                    <a:lnB w="9525" cap="flat" cmpd="sng" algn="ctr">
                      <a:solidFill>
                        <a:srgbClr val="D5DBE7"/>
                      </a:solidFill>
                      <a:prstDash val="solid"/>
                      <a:round/>
                      <a:headEnd type="none" w="med" len="med"/>
                      <a:tailEnd type="none" w="med" len="me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731520" y="1280160"/>
            <a:ext cx="10698480" cy="548640"/>
          </a:xfrm>
          <a:prstGeom prst="rect">
            <a:avLst/>
          </a:prstGeom>
          <a:noFill/>
          <a:ln/>
        </p:spPr>
        <p:txBody>
          <a:bodyPr wrap="square" rtlCol="0" anchor="ctr"/>
          <a:lstStyle/>
          <a:p>
            <a:pPr indent="0" marL="0">
              <a:buNone/>
            </a:pPr>
            <a:r>
              <a:rPr lang="en-US" sz="1400" b="1" spc="300" kern="0" dirty="0">
                <a:solidFill>
                  <a:srgbClr val="9FB3D1"/>
                </a:solidFill>
                <a:latin typeface="Arial" pitchFamily="34" charset="0"/>
                <a:ea typeface="Arial" pitchFamily="34" charset="-122"/>
                <a:cs typeface="Arial" pitchFamily="34" charset="-120"/>
              </a:rPr>
              <a:t>EXECUTIVE RECOMMENDATION</a:t>
            </a:r>
            <a:endParaRPr lang="en-US" sz="1400" dirty="0"/>
          </a:p>
        </p:txBody>
      </p:sp>
      <p:sp>
        <p:nvSpPr>
          <p:cNvPr id="3" name="Text 1"/>
          <p:cNvSpPr/>
          <p:nvPr/>
        </p:nvSpPr>
        <p:spPr>
          <a:xfrm>
            <a:off x="731520" y="2011680"/>
            <a:ext cx="10698480" cy="3108960"/>
          </a:xfrm>
          <a:prstGeom prst="rect">
            <a:avLst/>
          </a:prstGeom>
          <a:noFill/>
          <a:ln/>
        </p:spPr>
        <p:txBody>
          <a:bodyPr wrap="square" rtlCol="0" anchor="ctr"/>
          <a:lstStyle/>
          <a:p>
            <a:pPr indent="0" marL="0">
              <a:buNone/>
            </a:pPr>
            <a:r>
              <a:rPr lang="en-US" sz="2000" dirty="0">
                <a:solidFill>
                  <a:srgbClr val="FFFFFF"/>
                </a:solidFill>
                <a:latin typeface="Arial" pitchFamily="34" charset="0"/>
                <a:ea typeface="Arial" pitchFamily="34" charset="-122"/>
                <a:cs typeface="Arial" pitchFamily="34" charset="-120"/>
              </a:rPr>
              <a:t>Executive recommendation: Prioritise the logistics contract renegotiation to address margin dilution immediately, and confirm the remote QA hiring process for the Singapore interface to ensure the mid-January deadline for the Chinese UI remains feasible.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2026-10-09T22:12:02Z</dcterms:created>
  <dcterms:modified xsi:type="dcterms:W3CDTF">2026-10-09T22:12:02Z</dcterms:modified>
</cp:coreProperties>
</file>