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1463040"/>
            <a:ext cx="10698480" cy="457200"/>
          </a:xfrm>
          <a:prstGeom prst="rect">
            <a:avLst/>
          </a:prstGeom>
          <a:noFill/>
          <a:ln/>
        </p:spPr>
        <p:txBody>
          <a:bodyPr wrap="square" rtlCol="0" anchor="ctr"/>
          <a:lstStyle/>
          <a:p>
            <a:pPr indent="0" marL="0">
              <a:buNone/>
            </a:pPr>
            <a:r>
              <a:rPr lang="en-US" sz="1400" spc="400" kern="0" dirty="0">
                <a:solidFill>
                  <a:srgbClr val="9FB3D1"/>
                </a:solidFill>
                <a:latin typeface="Arial" pitchFamily="34" charset="0"/>
                <a:ea typeface="Arial" pitchFamily="34" charset="-122"/>
                <a:cs typeface="Arial" pitchFamily="34" charset="-120"/>
              </a:rPr>
              <a:t>HALAL SPICE EXPORT PILOT</a:t>
            </a:r>
            <a:endParaRPr lang="en-US" sz="1400" dirty="0"/>
          </a:p>
        </p:txBody>
      </p:sp>
      <p:sp>
        <p:nvSpPr>
          <p:cNvPr id="3" name="Text 1"/>
          <p:cNvSpPr/>
          <p:nvPr/>
        </p:nvSpPr>
        <p:spPr>
          <a:xfrm>
            <a:off x="731520" y="1920240"/>
            <a:ext cx="10698480" cy="1645920"/>
          </a:xfrm>
          <a:prstGeom prst="rect">
            <a:avLst/>
          </a:prstGeom>
          <a:noFill/>
          <a:ln/>
        </p:spPr>
        <p:txBody>
          <a:bodyPr wrap="square" rtlCol="0" anchor="ctr"/>
          <a:lstStyle/>
          <a:p>
            <a:pPr indent="0" marL="0">
              <a:buNone/>
            </a:pPr>
            <a:r>
              <a:rPr lang="en-US" sz="3400" b="1" dirty="0">
                <a:solidFill>
                  <a:srgbClr val="FFFFFF"/>
                </a:solidFill>
                <a:latin typeface="Arial" pitchFamily="34" charset="0"/>
                <a:ea typeface="Arial" pitchFamily="34" charset="-122"/>
                <a:cs typeface="Arial" pitchFamily="34" charset="-120"/>
              </a:rPr>
              <a:t>HALAL SPICE EXPORT ROUTE: JAKARTA-MUMBAI-DUBAI PILOT</a:t>
            </a:r>
            <a:endParaRPr lang="en-US" sz="3400" dirty="0"/>
          </a:p>
        </p:txBody>
      </p:sp>
      <p:sp>
        <p:nvSpPr>
          <p:cNvPr id="4" name="Text 2"/>
          <p:cNvSpPr/>
          <p:nvPr/>
        </p:nvSpPr>
        <p:spPr>
          <a:xfrm>
            <a:off x="731520" y="3566160"/>
            <a:ext cx="10698480" cy="548640"/>
          </a:xfrm>
          <a:prstGeom prst="rect">
            <a:avLst/>
          </a:prstGeom>
          <a:noFill/>
          <a:ln/>
        </p:spPr>
        <p:txBody>
          <a:bodyPr wrap="square" rtlCol="0" anchor="ctr"/>
          <a:lstStyle/>
          <a:p>
            <a:pPr indent="0" marL="0">
              <a:buNone/>
            </a:pPr>
            <a:r>
              <a:rPr lang="en-US" sz="1600" dirty="0">
                <a:solidFill>
                  <a:srgbClr val="D5DBE7"/>
                </a:solidFill>
                <a:latin typeface="Arial" pitchFamily="34" charset="0"/>
                <a:ea typeface="Arial" pitchFamily="34" charset="-122"/>
                <a:cs typeface="Arial" pitchFamily="34" charset="-120"/>
              </a:rPr>
              <a:t>Review of volume, certification, labeling, and commercial terms for the three-month spice pilot programme</a:t>
            </a:r>
            <a:endParaRPr lang="en-US" sz="1600" dirty="0"/>
          </a:p>
        </p:txBody>
      </p:sp>
      <p:sp>
        <p:nvSpPr>
          <p:cNvPr id="5" name="Text 3"/>
          <p:cNvSpPr/>
          <p:nvPr/>
        </p:nvSpPr>
        <p:spPr>
          <a:xfrm>
            <a:off x="731520" y="5852160"/>
            <a:ext cx="10698480" cy="457200"/>
          </a:xfrm>
          <a:prstGeom prst="rect">
            <a:avLst/>
          </a:prstGeom>
          <a:noFill/>
          <a:ln/>
        </p:spPr>
        <p:txBody>
          <a:bodyPr wrap="square" rtlCol="0" anchor="ctr"/>
          <a:lstStyle/>
          <a:p>
            <a:pPr indent="0" marL="0">
              <a:buNone/>
            </a:pPr>
            <a:r>
              <a:rPr lang="en-US" sz="1200" dirty="0">
                <a:solidFill>
                  <a:srgbClr val="9FB3D1"/>
                </a:solidFill>
                <a:latin typeface="Arial" pitchFamily="34" charset="0"/>
                <a:ea typeface="Arial" pitchFamily="34" charset="-122"/>
                <a:cs typeface="Arial" pitchFamily="34" charset="-120"/>
              </a:rPr>
              <a:t>Prepared for: TBD   ·   Prepared by: Chief-of-Staff   ·   9 October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31520" y="457200"/>
            <a:ext cx="10698480" cy="457200"/>
          </a:xfrm>
          <a:prstGeom prst="rect">
            <a:avLst/>
          </a:prstGeom>
          <a:noFill/>
          <a:ln/>
        </p:spPr>
        <p:txBody>
          <a:bodyPr wrap="square" rtlCol="0" anchor="ctr"/>
          <a:lstStyle/>
          <a:p>
            <a:pPr indent="0" marL="0">
              <a:buNone/>
            </a:pPr>
            <a:r>
              <a:rPr lang="en-US" sz="1300" b="1" spc="300" kern="0" dirty="0">
                <a:solidFill>
                  <a:srgbClr val="2563EB"/>
                </a:solidFill>
                <a:latin typeface="Arial" pitchFamily="34" charset="0"/>
                <a:ea typeface="Arial" pitchFamily="34" charset="-122"/>
                <a:cs typeface="Arial" pitchFamily="34" charset="-120"/>
              </a:rPr>
              <a:t>WORKING POSITION</a:t>
            </a:r>
            <a:endParaRPr lang="en-US" sz="1300" dirty="0"/>
          </a:p>
        </p:txBody>
      </p:sp>
      <p:sp>
        <p:nvSpPr>
          <p:cNvPr id="3" name="Text 1"/>
          <p:cNvSpPr/>
          <p:nvPr/>
        </p:nvSpPr>
        <p:spPr>
          <a:xfrm>
            <a:off x="731520" y="1097280"/>
            <a:ext cx="10698480" cy="1463040"/>
          </a:xfrm>
          <a:prstGeom prst="rect">
            <a:avLst/>
          </a:prstGeom>
          <a:noFill/>
          <a:ln/>
        </p:spPr>
        <p:txBody>
          <a:bodyPr wrap="square" rtlCol="0" anchor="ctr"/>
          <a:lstStyle/>
          <a:p>
            <a:pPr indent="0" marL="0">
              <a:buNone/>
            </a:pPr>
            <a:r>
              <a:rPr lang="en-US" sz="1800" dirty="0">
                <a:solidFill>
                  <a:srgbClr val="1A1A1A"/>
                </a:solidFill>
                <a:latin typeface="Arial" pitchFamily="34" charset="0"/>
                <a:ea typeface="Arial" pitchFamily="34" charset="-122"/>
                <a:cs typeface="Arial" pitchFamily="34" charset="-120"/>
              </a:rPr>
              <a:t>The project is on track to initiate a three-month pilot for clove and nutmeg exports, pending the resolution of specific regulatory and technical hurdles. Commercial terms have been mutually agreed upon, including a shared freight cost structure to accommodate recent logistics price volatility. Key risks remain regarding halal certification timelines and finalisation of payment terms, which require resolution before full-scale commencement.</a:t>
            </a:r>
            <a:endParaRPr lang="en-US" sz="1800" dirty="0"/>
          </a:p>
        </p:txBody>
      </p:sp>
      <p:sp>
        <p:nvSpPr>
          <p:cNvPr id="4" name="Shape 2"/>
          <p:cNvSpPr/>
          <p:nvPr/>
        </p:nvSpPr>
        <p:spPr>
          <a:xfrm>
            <a:off x="731520" y="2834640"/>
            <a:ext cx="5212080" cy="2377440"/>
          </a:xfrm>
          <a:prstGeom prst="rect">
            <a:avLst/>
          </a:prstGeom>
          <a:solidFill>
            <a:srgbClr val="F7F9FC"/>
          </a:solidFill>
          <a:ln w="12700">
            <a:solidFill>
              <a:srgbClr val="D5DBE7"/>
            </a:solidFill>
            <a:prstDash val="solid"/>
          </a:ln>
        </p:spPr>
      </p:sp>
      <p:sp>
        <p:nvSpPr>
          <p:cNvPr id="5" name="Text 3"/>
          <p:cNvSpPr/>
          <p:nvPr/>
        </p:nvSpPr>
        <p:spPr>
          <a:xfrm>
            <a:off x="960120" y="3017520"/>
            <a:ext cx="4754880" cy="457200"/>
          </a:xfrm>
          <a:prstGeom prst="rect">
            <a:avLst/>
          </a:prstGeom>
          <a:noFill/>
          <a:ln/>
        </p:spPr>
        <p:txBody>
          <a:bodyPr wrap="square" rtlCol="0" anchor="ctr"/>
          <a:lstStyle/>
          <a:p>
            <a:pPr indent="0" marL="0">
              <a:buNone/>
            </a:pPr>
            <a:r>
              <a:rPr lang="en-US" sz="1300" b="1" spc="200" kern="0" dirty="0">
                <a:solidFill>
                  <a:srgbClr val="0A192F"/>
                </a:solidFill>
                <a:latin typeface="Arial" pitchFamily="34" charset="0"/>
                <a:ea typeface="Arial" pitchFamily="34" charset="-122"/>
                <a:cs typeface="Arial" pitchFamily="34" charset="-120"/>
              </a:rPr>
              <a:t>COMMERCIAL FEASIBILITY</a:t>
            </a:r>
            <a:endParaRPr lang="en-US" sz="1300" dirty="0"/>
          </a:p>
        </p:txBody>
      </p:sp>
      <p:sp>
        <p:nvSpPr>
          <p:cNvPr id="6" name="Text 4"/>
          <p:cNvSpPr/>
          <p:nvPr/>
        </p:nvSpPr>
        <p:spPr>
          <a:xfrm>
            <a:off x="960120" y="3520440"/>
            <a:ext cx="4754880" cy="1554480"/>
          </a:xfrm>
          <a:prstGeom prst="rect">
            <a:avLst/>
          </a:prstGeom>
          <a:noFill/>
          <a:ln/>
        </p:spPr>
        <p:txBody>
          <a:bodyPr wrap="square" rtlCol="0" anchor="ctr"/>
          <a:lstStyle/>
          <a:p>
            <a:pPr indent="0" marL="0">
              <a:buNone/>
            </a:pPr>
            <a:r>
              <a:rPr lang="en-US" sz="1250" dirty="0">
                <a:solidFill>
                  <a:srgbClr val="1A1A1A"/>
                </a:solidFill>
                <a:latin typeface="Arial" pitchFamily="34" charset="0"/>
                <a:ea typeface="Arial" pitchFamily="34" charset="-122"/>
                <a:cs typeface="Arial" pitchFamily="34" charset="-120"/>
              </a:rPr>
              <a:t>The pilot is economically viable at a landed price of 19 dirhams per kilo, provided the freight cost burden is shared equally between the parties for the initial three-month term.</a:t>
            </a:r>
            <a:endParaRPr lang="en-US" sz="1250" dirty="0"/>
          </a:p>
        </p:txBody>
      </p:sp>
      <p:sp>
        <p:nvSpPr>
          <p:cNvPr id="7" name="Shape 5"/>
          <p:cNvSpPr/>
          <p:nvPr/>
        </p:nvSpPr>
        <p:spPr>
          <a:xfrm>
            <a:off x="6217920" y="2834640"/>
            <a:ext cx="5212080" cy="2377440"/>
          </a:xfrm>
          <a:prstGeom prst="rect">
            <a:avLst/>
          </a:prstGeom>
          <a:solidFill>
            <a:srgbClr val="F7F9FC"/>
          </a:solidFill>
          <a:ln w="12700">
            <a:solidFill>
              <a:srgbClr val="D5DBE7"/>
            </a:solidFill>
            <a:prstDash val="solid"/>
          </a:ln>
        </p:spPr>
      </p:sp>
      <p:sp>
        <p:nvSpPr>
          <p:cNvPr id="8" name="Text 6"/>
          <p:cNvSpPr/>
          <p:nvPr/>
        </p:nvSpPr>
        <p:spPr>
          <a:xfrm>
            <a:off x="6446520" y="3017520"/>
            <a:ext cx="4754880" cy="457200"/>
          </a:xfrm>
          <a:prstGeom prst="rect">
            <a:avLst/>
          </a:prstGeom>
          <a:noFill/>
          <a:ln/>
        </p:spPr>
        <p:txBody>
          <a:bodyPr wrap="square" rtlCol="0" anchor="ctr"/>
          <a:lstStyle/>
          <a:p>
            <a:pPr indent="0" marL="0">
              <a:buNone/>
            </a:pPr>
            <a:r>
              <a:rPr lang="en-US" sz="1300" b="1" spc="200" kern="0" dirty="0">
                <a:solidFill>
                  <a:srgbClr val="0A192F"/>
                </a:solidFill>
                <a:latin typeface="Arial" pitchFamily="34" charset="0"/>
                <a:ea typeface="Arial" pitchFamily="34" charset="-122"/>
                <a:cs typeface="Arial" pitchFamily="34" charset="-120"/>
              </a:rPr>
              <a:t>OPERATIONAL READINESS</a:t>
            </a:r>
            <a:endParaRPr lang="en-US" sz="1300" dirty="0"/>
          </a:p>
        </p:txBody>
      </p:sp>
      <p:sp>
        <p:nvSpPr>
          <p:cNvPr id="9" name="Text 7"/>
          <p:cNvSpPr/>
          <p:nvPr/>
        </p:nvSpPr>
        <p:spPr>
          <a:xfrm>
            <a:off x="6446520" y="3520440"/>
            <a:ext cx="4754880" cy="1554480"/>
          </a:xfrm>
          <a:prstGeom prst="rect">
            <a:avLst/>
          </a:prstGeom>
          <a:noFill/>
          <a:ln/>
        </p:spPr>
        <p:txBody>
          <a:bodyPr wrap="square" rtlCol="0" anchor="ctr"/>
          <a:lstStyle/>
          <a:p>
            <a:pPr indent="0" marL="0">
              <a:buNone/>
            </a:pPr>
            <a:r>
              <a:rPr lang="en-US" sz="1250" dirty="0">
                <a:solidFill>
                  <a:srgbClr val="1A1A1A"/>
                </a:solidFill>
                <a:latin typeface="Arial" pitchFamily="34" charset="0"/>
                <a:ea typeface="Arial" pitchFamily="34" charset="-122"/>
                <a:cs typeface="Arial" pitchFamily="34" charset="-120"/>
              </a:rPr>
              <a:t>Logistical processes are established, though pending halal certification and the rectification of Arabic labelling errors remain critical path items that require immediate oversight.</a:t>
            </a:r>
            <a:endParaRPr lang="en-US" sz="1250" dirty="0"/>
          </a:p>
        </p:txBody>
      </p:sp>
      <p:sp>
        <p:nvSpPr>
          <p:cNvPr id="10" name="Text 8"/>
          <p:cNvSpPr/>
          <p:nvPr/>
        </p:nvSpPr>
        <p:spPr>
          <a:xfrm>
            <a:off x="731520" y="5486400"/>
            <a:ext cx="10698480" cy="1005840"/>
          </a:xfrm>
          <a:prstGeom prst="rect">
            <a:avLst/>
          </a:prstGeom>
          <a:noFill/>
          <a:ln/>
        </p:spPr>
        <p:txBody>
          <a:bodyPr wrap="square" rtlCol="0" anchor="ctr"/>
          <a:lstStyle/>
          <a:p>
            <a:pPr indent="0" marL="0">
              <a:buNone/>
            </a:pPr>
            <a:r>
              <a:rPr lang="en-US" sz="1250" i="1" dirty="0">
                <a:solidFill>
                  <a:srgbClr val="2563EB"/>
                </a:solidFill>
                <a:latin typeface="Arial" pitchFamily="34" charset="0"/>
                <a:ea typeface="Arial" pitchFamily="34" charset="-122"/>
                <a:cs typeface="Arial" pitchFamily="34" charset="-120"/>
              </a:rPr>
              <a:t>Direction required: Decision-makers are required to note the finalised commercial agreement and the pending status of the halal certification. Approval is needed for the 30 percent advance payment structure, with the remaining payment terms currently under internal review by the finance team.</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1. Supply And Certification Status</a:t>
            </a:r>
            <a:endParaRPr lang="en-US" sz="2200" dirty="0"/>
          </a:p>
        </p:txBody>
      </p:sp>
      <p:sp>
        <p:nvSpPr>
          <p:cNvPr id="3" name="Shape 1"/>
          <p:cNvSpPr/>
          <p:nvPr/>
        </p:nvSpPr>
        <p:spPr>
          <a:xfrm>
            <a:off x="731520" y="1097280"/>
            <a:ext cx="10698480" cy="0"/>
          </a:xfrm>
          <a:prstGeom prst="line">
            <a:avLst/>
          </a:prstGeom>
          <a:noFill/>
          <a:ln w="25400">
            <a:solidFill>
              <a:srgbClr val="2563EB"/>
            </a:solidFill>
            <a:prstDash val="solid"/>
          </a:ln>
        </p:spPr>
      </p:sp>
      <p:sp>
        <p:nvSpPr>
          <p:cNvPr id="4" name="Text 2"/>
          <p:cNvSpPr/>
          <p:nvPr/>
        </p:nvSpPr>
        <p:spPr>
          <a:xfrm>
            <a:off x="731520" y="1325880"/>
            <a:ext cx="10698480" cy="4023360"/>
          </a:xfrm>
          <a:prstGeom prst="rect">
            <a:avLst/>
          </a:prstGeom>
          <a:noFill/>
          <a:ln/>
        </p:spPr>
        <p:txBody>
          <a:bodyPr wrap="square" rtlCol="0" anchor="t"/>
          <a:lstStyle/>
          <a:p>
            <a:pPr indent="0" marL="0">
              <a:spcAft>
                <a:spcPts val="800"/>
              </a:spcAft>
              <a:buNone/>
            </a:pPr>
            <a:r>
              <a:rPr lang="en-US" sz="1350" dirty="0">
                <a:solidFill>
                  <a:srgbClr val="1A1A1A"/>
                </a:solidFill>
                <a:latin typeface="Arial" pitchFamily="34" charset="0"/>
                <a:ea typeface="Arial" pitchFamily="34" charset="-122"/>
                <a:cs typeface="Arial" pitchFamily="34" charset="-120"/>
              </a:rPr>
              <a:t>The supply chain for the pilot is defined with identified capacity in Central Java. Halal certification is the primary regulatory constraint for market entry in Dubai, as customs clearance is strictly prohibited without validated documentation.</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Volume capacity. Confirmed supply of 20 tonnes of cloves and 10 tonnes of nutmeg per month.</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Regulatory timeline. The audit is scheduled for 13 October 2026, with the expectation of receiving formal certification by 30 October 2026.</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2. Technical And Packaging Specifications</a:t>
            </a:r>
            <a:endParaRPr lang="en-US" sz="2200" dirty="0"/>
          </a:p>
        </p:txBody>
      </p:sp>
      <p:sp>
        <p:nvSpPr>
          <p:cNvPr id="3" name="Shape 1"/>
          <p:cNvSpPr/>
          <p:nvPr/>
        </p:nvSpPr>
        <p:spPr>
          <a:xfrm>
            <a:off x="731520" y="1097280"/>
            <a:ext cx="10698480" cy="0"/>
          </a:xfrm>
          <a:prstGeom prst="line">
            <a:avLst/>
          </a:prstGeom>
          <a:noFill/>
          <a:ln w="25400">
            <a:solidFill>
              <a:srgbClr val="2563EB"/>
            </a:solidFill>
            <a:prstDash val="solid"/>
          </a:ln>
        </p:spPr>
      </p:sp>
      <p:sp>
        <p:nvSpPr>
          <p:cNvPr id="4" name="Text 2"/>
          <p:cNvSpPr/>
          <p:nvPr/>
        </p:nvSpPr>
        <p:spPr>
          <a:xfrm>
            <a:off x="731520" y="1325880"/>
            <a:ext cx="10698480" cy="4023360"/>
          </a:xfrm>
          <a:prstGeom prst="rect">
            <a:avLst/>
          </a:prstGeom>
          <a:noFill/>
          <a:ln/>
        </p:spPr>
        <p:txBody>
          <a:bodyPr wrap="square" rtlCol="0" anchor="t"/>
          <a:lstStyle/>
          <a:p>
            <a:pPr indent="0" marL="0">
              <a:spcAft>
                <a:spcPts val="800"/>
              </a:spcAft>
              <a:buNone/>
            </a:pPr>
            <a:r>
              <a:rPr lang="en-US" sz="1350" dirty="0">
                <a:solidFill>
                  <a:srgbClr val="1A1A1A"/>
                </a:solidFill>
                <a:latin typeface="Arial" pitchFamily="34" charset="0"/>
                <a:ea typeface="Arial" pitchFamily="34" charset="-122"/>
                <a:cs typeface="Arial" pitchFamily="34" charset="-120"/>
              </a:rPr>
              <a:t>The packaging line in Mumbai is operational, following successful sample testing. A critical error in the Arabic text layout was identified during the review process, requiring immediate intervention to ensure regional compliance.</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Label rectification. The Arabic text requires manual oversight to ensure correct right-to-left orientation, with files to be submitted by the end of the day.</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Production lead time. Estimated five working days post-approval for final label printing.</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3. Commercial Terms</a:t>
            </a:r>
            <a:endParaRPr lang="en-US" sz="2200" dirty="0"/>
          </a:p>
        </p:txBody>
      </p:sp>
      <p:sp>
        <p:nvSpPr>
          <p:cNvPr id="3" name="Shape 1"/>
          <p:cNvSpPr/>
          <p:nvPr/>
        </p:nvSpPr>
        <p:spPr>
          <a:xfrm>
            <a:off x="731520" y="1097280"/>
            <a:ext cx="10698480" cy="0"/>
          </a:xfrm>
          <a:prstGeom prst="line">
            <a:avLst/>
          </a:prstGeom>
          <a:noFill/>
          <a:ln w="25400">
            <a:solidFill>
              <a:srgbClr val="2563EB"/>
            </a:solidFill>
            <a:prstDash val="solid"/>
          </a:ln>
        </p:spPr>
      </p:sp>
      <p:sp>
        <p:nvSpPr>
          <p:cNvPr id="4" name="Text 2"/>
          <p:cNvSpPr/>
          <p:nvPr/>
        </p:nvSpPr>
        <p:spPr>
          <a:xfrm>
            <a:off x="731520" y="1325880"/>
            <a:ext cx="10698480" cy="2377440"/>
          </a:xfrm>
          <a:prstGeom prst="rect">
            <a:avLst/>
          </a:prstGeom>
          <a:noFill/>
          <a:ln/>
        </p:spPr>
        <p:txBody>
          <a:bodyPr wrap="square" rtlCol="0" anchor="t"/>
          <a:lstStyle/>
          <a:p>
            <a:pPr indent="0" marL="0">
              <a:spcAft>
                <a:spcPts val="800"/>
              </a:spcAft>
              <a:buNone/>
            </a:pPr>
            <a:r>
              <a:rPr lang="en-US" sz="1350" dirty="0">
                <a:solidFill>
                  <a:srgbClr val="1A1A1A"/>
                </a:solidFill>
                <a:latin typeface="Arial" pitchFamily="34" charset="0"/>
                <a:ea typeface="Arial" pitchFamily="34" charset="-122"/>
                <a:cs typeface="Arial" pitchFamily="34" charset="-120"/>
              </a:rPr>
              <a:t>Agreement has been reached on the landed price and freight cost mitigation, while discussions regarding payment settlement cycles are ongoing.</a:t>
            </a:r>
            <a:endParaRPr lang="en-US" sz="13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31520" y="3886200"/>
          <a:ext cx="10698480" cy="914400"/>
        </p:xfrm>
        <a:graphic>
          <a:graphicData uri="http://schemas.openxmlformats.org/drawingml/2006/table">
            <a:tbl>
              <a:tblPr/>
              <a:tblGrid>
                <a:gridCol w="5349240"/>
                <a:gridCol w="5349240"/>
              </a:tblGrid>
              <a:tr h="0">
                <a:tc>
                  <a:txBody>
                    <a:bodyPr/>
                    <a:lstStyle/>
                    <a:p>
                      <a:pPr indent="0" marL="0">
                        <a:buNone/>
                      </a:pPr>
                      <a:r>
                        <a:rPr lang="en-US" sz="1100" b="1" dirty="0">
                          <a:solidFill>
                            <a:srgbClr val="FFFFFF"/>
                          </a:solidFill>
                          <a:latin typeface="Arial" pitchFamily="34" charset="0"/>
                          <a:ea typeface="Arial" pitchFamily="34" charset="-122"/>
                          <a:cs typeface="Arial" pitchFamily="34" charset="-120"/>
                        </a:rPr>
                        <a:t>Term</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100" b="1" dirty="0">
                          <a:solidFill>
                            <a:srgbClr val="FFFFFF"/>
                          </a:solidFill>
                          <a:latin typeface="Arial" pitchFamily="34" charset="0"/>
                          <a:ea typeface="Arial" pitchFamily="34" charset="-122"/>
                          <a:cs typeface="Arial" pitchFamily="34" charset="-120"/>
                        </a:rPr>
                        <a:t>Agreed Status</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r>
              <a:tr h="0">
                <a:tc>
                  <a:txBody>
                    <a:bodyPr/>
                    <a:lstStyle/>
                    <a:p>
                      <a:pPr indent="0" marL="0">
                        <a:buNone/>
                      </a:pPr>
                      <a:r>
                        <a:rPr lang="en-US" sz="1100" dirty="0">
                          <a:solidFill>
                            <a:srgbClr val="1A1A1A"/>
                          </a:solidFill>
                          <a:latin typeface="Arial" pitchFamily="34" charset="0"/>
                          <a:ea typeface="Arial" pitchFamily="34" charset="-122"/>
                          <a:cs typeface="Arial" pitchFamily="34" charset="-120"/>
                        </a:rPr>
                        <a:t>Landed Price</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c>
                  <a:txBody>
                    <a:bodyPr/>
                    <a:lstStyle/>
                    <a:p>
                      <a:pPr indent="0" marL="0">
                        <a:buNone/>
                      </a:pPr>
                      <a:r>
                        <a:rPr lang="en-US" sz="1100" dirty="0">
                          <a:solidFill>
                            <a:srgbClr val="1A1A1A"/>
                          </a:solidFill>
                          <a:latin typeface="Arial" pitchFamily="34" charset="0"/>
                          <a:ea typeface="Arial" pitchFamily="34" charset="-122"/>
                          <a:cs typeface="Arial" pitchFamily="34" charset="-120"/>
                        </a:rPr>
                        <a:t>19 Dirhams per kg</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A1A1A"/>
                          </a:solidFill>
                          <a:latin typeface="Arial" pitchFamily="34" charset="0"/>
                          <a:ea typeface="Arial" pitchFamily="34" charset="-122"/>
                          <a:cs typeface="Arial" pitchFamily="34" charset="-120"/>
                        </a:rPr>
                        <a:t>Freight Increase</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c>
                  <a:txBody>
                    <a:bodyPr/>
                    <a:lstStyle/>
                    <a:p>
                      <a:pPr indent="0" marL="0">
                        <a:buNone/>
                      </a:pPr>
                      <a:r>
                        <a:rPr lang="en-US" sz="1100" dirty="0">
                          <a:solidFill>
                            <a:srgbClr val="1A1A1A"/>
                          </a:solidFill>
                          <a:latin typeface="Arial" pitchFamily="34" charset="0"/>
                          <a:ea typeface="Arial" pitchFamily="34" charset="-122"/>
                          <a:cs typeface="Arial" pitchFamily="34" charset="-120"/>
                        </a:rPr>
                        <a:t>Shared 50-50</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A1A1A"/>
                          </a:solidFill>
                          <a:latin typeface="Arial" pitchFamily="34" charset="0"/>
                          <a:ea typeface="Arial" pitchFamily="34" charset="-122"/>
                          <a:cs typeface="Arial" pitchFamily="34" charset="-120"/>
                        </a:rPr>
                        <a:t>Advance Payment</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c>
                  <a:txBody>
                    <a:bodyPr/>
                    <a:lstStyle/>
                    <a:p>
                      <a:pPr indent="0" marL="0">
                        <a:buNone/>
                      </a:pPr>
                      <a:r>
                        <a:rPr lang="en-US" sz="1100" dirty="0">
                          <a:solidFill>
                            <a:srgbClr val="1A1A1A"/>
                          </a:solidFill>
                          <a:latin typeface="Arial" pitchFamily="34" charset="0"/>
                          <a:ea typeface="Arial" pitchFamily="34" charset="-122"/>
                          <a:cs typeface="Arial" pitchFamily="34" charset="-120"/>
                        </a:rPr>
                        <a:t>30% (Agreed)</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A1A1A"/>
                          </a:solidFill>
                          <a:latin typeface="Arial" pitchFamily="34" charset="0"/>
                          <a:ea typeface="Arial" pitchFamily="34" charset="-122"/>
                          <a:cs typeface="Arial" pitchFamily="34" charset="-120"/>
                        </a:rPr>
                        <a:t>Balance Payment</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c>
                  <a:txBody>
                    <a:bodyPr/>
                    <a:lstStyle/>
                    <a:p>
                      <a:pPr indent="0" marL="0">
                        <a:buNone/>
                      </a:pPr>
                      <a:r>
                        <a:rPr lang="en-US" sz="1100" dirty="0">
                          <a:solidFill>
                            <a:srgbClr val="1A1A1A"/>
                          </a:solidFill>
                          <a:latin typeface="Arial" pitchFamily="34" charset="0"/>
                          <a:ea typeface="Arial" pitchFamily="34" charset="-122"/>
                          <a:cs typeface="Arial" pitchFamily="34" charset="-120"/>
                        </a:rPr>
                        <a:t>Under review (Target 45-60 days)</a:t>
                      </a:r>
                      <a:endParaRPr lang="en-US" sz="110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DECISIONS &amp; INSTRUCTIONS</a:t>
            </a:r>
            <a:endParaRPr lang="en-US" sz="2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731520" y="1280160"/>
          <a:ext cx="10698480" cy="914400"/>
        </p:xfrm>
        <a:graphic>
          <a:graphicData uri="http://schemas.openxmlformats.org/drawingml/2006/table">
            <a:tbl>
              <a:tblPr/>
              <a:tblGrid>
                <a:gridCol w="7498080"/>
                <a:gridCol w="3200400"/>
              </a:tblGrid>
              <a:tr h="0">
                <a:tc>
                  <a:txBody>
                    <a:bodyPr/>
                    <a:lstStyle/>
                    <a:p>
                      <a:pPr indent="0" marL="0">
                        <a:buNone/>
                      </a:pPr>
                      <a:r>
                        <a:rPr lang="en-US" sz="1250" b="1" dirty="0">
                          <a:solidFill>
                            <a:srgbClr val="FFFFFF"/>
                          </a:solidFill>
                          <a:latin typeface="Arial" pitchFamily="34" charset="0"/>
                          <a:ea typeface="Arial" pitchFamily="34" charset="-122"/>
                          <a:cs typeface="Arial" pitchFamily="34" charset="-120"/>
                        </a:rPr>
                        <a:t>Decision / instruction</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250" b="1" dirty="0">
                          <a:solidFill>
                            <a:srgbClr val="FFFFFF"/>
                          </a:solidFill>
                          <a:latin typeface="Arial" pitchFamily="34" charset="0"/>
                          <a:ea typeface="Arial" pitchFamily="34" charset="-122"/>
                          <a:cs typeface="Arial" pitchFamily="34" charset="-120"/>
                        </a:rPr>
                        <a:t>Options</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Adopt 19 dirhams landed price with 50-50 freight increase sharing for the three-month pilot (Owner: TBD; By: TBD)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 Approve   ☐ Amend   ☐ Hold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Approve 30% advance payment for packaging materials (Owner: TBD; By: TBD)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 Approve   ☐ Amend   ☐ Hold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AGREED ACTIONS</a:t>
            </a:r>
            <a:endParaRPr lang="en-US" sz="2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731520" y="1280160"/>
          <a:ext cx="10698480" cy="914400"/>
        </p:xfrm>
        <a:graphic>
          <a:graphicData uri="http://schemas.openxmlformats.org/drawingml/2006/table">
            <a:tbl>
              <a:tblPr/>
              <a:tblGrid>
                <a:gridCol w="7040880"/>
                <a:gridCol w="2011680"/>
                <a:gridCol w="1645920"/>
              </a:tblGrid>
              <a:tr h="0">
                <a:tc>
                  <a:txBody>
                    <a:bodyPr/>
                    <a:lstStyle/>
                    <a:p>
                      <a:pPr indent="0" marL="0">
                        <a:buNone/>
                      </a:pPr>
                      <a:r>
                        <a:rPr lang="en-US" sz="1250" b="1" dirty="0">
                          <a:solidFill>
                            <a:srgbClr val="FFFFFF"/>
                          </a:solidFill>
                          <a:latin typeface="Arial" pitchFamily="34" charset="0"/>
                          <a:ea typeface="Arial" pitchFamily="34" charset="-122"/>
                          <a:cs typeface="Arial" pitchFamily="34" charset="-120"/>
                        </a:rPr>
                        <a:t>Action</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250" b="1" dirty="0">
                          <a:solidFill>
                            <a:srgbClr val="FFFFFF"/>
                          </a:solidFill>
                          <a:latin typeface="Arial" pitchFamily="34" charset="0"/>
                          <a:ea typeface="Arial" pitchFamily="34" charset="-122"/>
                          <a:cs typeface="Arial" pitchFamily="34" charset="-120"/>
                        </a:rPr>
                        <a:t>Owner</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250" b="1" dirty="0">
                          <a:solidFill>
                            <a:srgbClr val="FFFFFF"/>
                          </a:solidFill>
                          <a:latin typeface="Arial" pitchFamily="34" charset="0"/>
                          <a:ea typeface="Arial" pitchFamily="34" charset="-122"/>
                          <a:cs typeface="Arial" pitchFamily="34" charset="-120"/>
                        </a:rPr>
                        <a:t>Timing</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Submit halal certification documents and facilitate audit</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Budi</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Audit on 13 October 2026; Certification target 30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Transmit corrected Arabic labelling files for review</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Priya</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By evening of 9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Confirm status of 45-day payment term request with finance</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Unassigned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11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Send invitation for follow-up coordination meeting</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Unassigned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Next week</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1280160"/>
            <a:ext cx="10698480" cy="548640"/>
          </a:xfrm>
          <a:prstGeom prst="rect">
            <a:avLst/>
          </a:prstGeom>
          <a:noFill/>
          <a:ln/>
        </p:spPr>
        <p:txBody>
          <a:bodyPr wrap="square" rtlCol="0" anchor="ctr"/>
          <a:lstStyle/>
          <a:p>
            <a:pPr indent="0" marL="0">
              <a:buNone/>
            </a:pPr>
            <a:r>
              <a:rPr lang="en-US" sz="1400" b="1" spc="300" kern="0" dirty="0">
                <a:solidFill>
                  <a:srgbClr val="9FB3D1"/>
                </a:solidFill>
                <a:latin typeface="Arial" pitchFamily="34" charset="0"/>
                <a:ea typeface="Arial" pitchFamily="34" charset="-122"/>
                <a:cs typeface="Arial" pitchFamily="34" charset="-120"/>
              </a:rPr>
              <a:t>EXECUTIVE RECOMMENDATION</a:t>
            </a:r>
            <a:endParaRPr lang="en-US" sz="1400" dirty="0"/>
          </a:p>
        </p:txBody>
      </p:sp>
      <p:sp>
        <p:nvSpPr>
          <p:cNvPr id="3" name="Text 1"/>
          <p:cNvSpPr/>
          <p:nvPr/>
        </p:nvSpPr>
        <p:spPr>
          <a:xfrm>
            <a:off x="731520" y="2011680"/>
            <a:ext cx="10698480" cy="3108960"/>
          </a:xfrm>
          <a:prstGeom prst="rect">
            <a:avLst/>
          </a:prstGeom>
          <a:noFill/>
          <a:ln/>
        </p:spPr>
        <p:txBody>
          <a:bodyPr wrap="square" rtlCol="0" anchor="ctr"/>
          <a:lstStyle/>
          <a:p>
            <a:pPr indent="0" marL="0">
              <a:buNone/>
            </a:pPr>
            <a:r>
              <a:rPr lang="en-US" sz="2000" dirty="0">
                <a:solidFill>
                  <a:srgbClr val="FFFFFF"/>
                </a:solidFill>
                <a:latin typeface="Arial" pitchFamily="34" charset="0"/>
                <a:ea typeface="Arial" pitchFamily="34" charset="-122"/>
                <a:cs typeface="Arial" pitchFamily="34" charset="-120"/>
              </a:rPr>
              <a:t>Executive recommendation: Monitor the 13 October audit closely and ensure the Arabic label files are vetted immediately. Proceed with the 30 percent advance payment as planned, while awaiting the finance team's decision on the balance payment timeline.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2026-10-09T22:12:13Z</dcterms:created>
  <dcterms:modified xsi:type="dcterms:W3CDTF">2026-10-09T22:12:13Z</dcterms:modified>
</cp:coreProperties>
</file>