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731520" y="1463040"/>
            <a:ext cx="10698480" cy="457200"/>
          </a:xfrm>
          <a:prstGeom prst="rect">
            <a:avLst/>
          </a:prstGeom>
          <a:noFill/>
          <a:ln/>
        </p:spPr>
        <p:txBody>
          <a:bodyPr wrap="square" rtlCol="0" anchor="ctr"/>
          <a:lstStyle/>
          <a:p>
            <a:pPr indent="0" marL="0">
              <a:buNone/>
            </a:pPr>
            <a:r>
              <a:rPr lang="en-US" sz="1400" spc="400" kern="0" dirty="0">
                <a:solidFill>
                  <a:srgbClr val="9FB3D1"/>
                </a:solidFill>
                <a:latin typeface="Arial" pitchFamily="34" charset="0"/>
                <a:ea typeface="Arial" pitchFamily="34" charset="-122"/>
                <a:cs typeface="Arial" pitchFamily="34" charset="-120"/>
              </a:rPr>
              <a:t>LUMI SMART WATER BOTTLE</a:t>
            </a:r>
            <a:endParaRPr lang="en-US" sz="1400" dirty="0"/>
          </a:p>
        </p:txBody>
      </p:sp>
      <p:sp>
        <p:nvSpPr>
          <p:cNvPr id="3" name="Text 1"/>
          <p:cNvSpPr/>
          <p:nvPr/>
        </p:nvSpPr>
        <p:spPr>
          <a:xfrm>
            <a:off x="731520" y="1920240"/>
            <a:ext cx="10698480" cy="1645920"/>
          </a:xfrm>
          <a:prstGeom prst="rect">
            <a:avLst/>
          </a:prstGeom>
          <a:noFill/>
          <a:ln/>
        </p:spPr>
        <p:txBody>
          <a:bodyPr wrap="square" rtlCol="0" anchor="ctr"/>
          <a:lstStyle/>
          <a:p>
            <a:pPr indent="0" marL="0">
              <a:buNone/>
            </a:pPr>
            <a:r>
              <a:rPr lang="en-US" sz="3400" b="1" dirty="0">
                <a:solidFill>
                  <a:srgbClr val="FFFFFF"/>
                </a:solidFill>
                <a:latin typeface="Arial" pitchFamily="34" charset="0"/>
                <a:ea typeface="Arial" pitchFamily="34" charset="-122"/>
                <a:cs typeface="Arial" pitchFamily="34" charset="-120"/>
              </a:rPr>
              <a:t>REGIONAL LAUNCH READINESS AND SUPPLY CHAIN MITIGATION BRIEF</a:t>
            </a:r>
            <a:endParaRPr lang="en-US" sz="3400" dirty="0"/>
          </a:p>
        </p:txBody>
      </p:sp>
      <p:sp>
        <p:nvSpPr>
          <p:cNvPr id="4" name="Text 2"/>
          <p:cNvSpPr/>
          <p:nvPr/>
        </p:nvSpPr>
        <p:spPr>
          <a:xfrm>
            <a:off x="731520" y="3566160"/>
            <a:ext cx="10698480" cy="548640"/>
          </a:xfrm>
          <a:prstGeom prst="rect">
            <a:avLst/>
          </a:prstGeom>
          <a:noFill/>
          <a:ln/>
        </p:spPr>
        <p:txBody>
          <a:bodyPr wrap="square" rtlCol="0" anchor="ctr"/>
          <a:lstStyle/>
          <a:p>
            <a:pPr indent="0" marL="0">
              <a:buNone/>
            </a:pPr>
            <a:r>
              <a:rPr lang="en-US" sz="1600" dirty="0">
                <a:solidFill>
                  <a:srgbClr val="D5DBE7"/>
                </a:solidFill>
                <a:latin typeface="Arial" pitchFamily="34" charset="0"/>
                <a:ea typeface="Arial" pitchFamily="34" charset="-122"/>
                <a:cs typeface="Arial" pitchFamily="34" charset="-120"/>
              </a:rPr>
              <a:t>Overview of launch status, logistics challenges and market-specific adjustments for Thailand, Philippines and Japan</a:t>
            </a:r>
            <a:endParaRPr lang="en-US" sz="1600" dirty="0"/>
          </a:p>
        </p:txBody>
      </p:sp>
      <p:sp>
        <p:nvSpPr>
          <p:cNvPr id="5" name="Text 3"/>
          <p:cNvSpPr/>
          <p:nvPr/>
        </p:nvSpPr>
        <p:spPr>
          <a:xfrm>
            <a:off x="731520" y="5852160"/>
            <a:ext cx="10698480" cy="457200"/>
          </a:xfrm>
          <a:prstGeom prst="rect">
            <a:avLst/>
          </a:prstGeom>
          <a:noFill/>
          <a:ln/>
        </p:spPr>
        <p:txBody>
          <a:bodyPr wrap="square" rtlCol="0" anchor="ctr"/>
          <a:lstStyle/>
          <a:p>
            <a:pPr indent="0" marL="0">
              <a:buNone/>
            </a:pPr>
            <a:r>
              <a:rPr lang="en-US" sz="1200" dirty="0">
                <a:solidFill>
                  <a:srgbClr val="9FB3D1"/>
                </a:solidFill>
                <a:latin typeface="Arial" pitchFamily="34" charset="0"/>
                <a:ea typeface="Arial" pitchFamily="34" charset="-122"/>
                <a:cs typeface="Arial" pitchFamily="34" charset="-120"/>
              </a:rPr>
              <a:t>Prepared for: TBD   ·   Prepared by: TBD   ·   9 October 2026</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31520" y="457200"/>
            <a:ext cx="10698480" cy="457200"/>
          </a:xfrm>
          <a:prstGeom prst="rect">
            <a:avLst/>
          </a:prstGeom>
          <a:noFill/>
          <a:ln/>
        </p:spPr>
        <p:txBody>
          <a:bodyPr wrap="square" rtlCol="0" anchor="ctr"/>
          <a:lstStyle/>
          <a:p>
            <a:pPr indent="0" marL="0">
              <a:buNone/>
            </a:pPr>
            <a:r>
              <a:rPr lang="en-US" sz="1300" b="1" spc="300" kern="0" dirty="0">
                <a:solidFill>
                  <a:srgbClr val="2563EB"/>
                </a:solidFill>
                <a:latin typeface="Arial" pitchFamily="34" charset="0"/>
                <a:ea typeface="Arial" pitchFamily="34" charset="-122"/>
                <a:cs typeface="Arial" pitchFamily="34" charset="-120"/>
              </a:rPr>
              <a:t>WORKING POSITION</a:t>
            </a:r>
            <a:endParaRPr lang="en-US" sz="1300" dirty="0"/>
          </a:p>
        </p:txBody>
      </p:sp>
      <p:sp>
        <p:nvSpPr>
          <p:cNvPr id="3" name="Text 1"/>
          <p:cNvSpPr/>
          <p:nvPr/>
        </p:nvSpPr>
        <p:spPr>
          <a:xfrm>
            <a:off x="731520" y="1097280"/>
            <a:ext cx="10698480" cy="1463040"/>
          </a:xfrm>
          <a:prstGeom prst="rect">
            <a:avLst/>
          </a:prstGeom>
          <a:noFill/>
          <a:ln/>
        </p:spPr>
        <p:txBody>
          <a:bodyPr wrap="square" rtlCol="0" anchor="ctr"/>
          <a:lstStyle/>
          <a:p>
            <a:pPr indent="0" marL="0">
              <a:buNone/>
            </a:pPr>
            <a:r>
              <a:rPr lang="en-US" sz="1800" dirty="0">
                <a:solidFill>
                  <a:srgbClr val="1A1A1A"/>
                </a:solidFill>
                <a:latin typeface="Arial" pitchFamily="34" charset="0"/>
                <a:ea typeface="Arial" pitchFamily="34" charset="-122"/>
                <a:cs typeface="Arial" pitchFamily="34" charset="-120"/>
              </a:rPr>
              <a:t>The Lumi smart water bottle launch programme is encountering localised supply chain and quality assurance headwinds in three key markets. While Thailand remains on track with influencer adjustments, the Philippines faces significant customs delays requiring an immediate contingency shift to a pre-order model. Concurrently, the Japan market requires a strategic pivot to accommodate mandatory third-party quality testing, necessitating a revision of the regional launch timeline.</a:t>
            </a:r>
            <a:endParaRPr lang="en-US" sz="1800" dirty="0"/>
          </a:p>
        </p:txBody>
      </p:sp>
      <p:sp>
        <p:nvSpPr>
          <p:cNvPr id="4" name="Shape 2"/>
          <p:cNvSpPr/>
          <p:nvPr/>
        </p:nvSpPr>
        <p:spPr>
          <a:xfrm>
            <a:off x="731520" y="2834640"/>
            <a:ext cx="5212080" cy="2377440"/>
          </a:xfrm>
          <a:prstGeom prst="rect">
            <a:avLst/>
          </a:prstGeom>
          <a:solidFill>
            <a:srgbClr val="F7F9FC"/>
          </a:solidFill>
          <a:ln w="12700">
            <a:solidFill>
              <a:srgbClr val="D5DBE7"/>
            </a:solidFill>
            <a:prstDash val="solid"/>
          </a:ln>
        </p:spPr>
      </p:sp>
      <p:sp>
        <p:nvSpPr>
          <p:cNvPr id="5" name="Text 3"/>
          <p:cNvSpPr/>
          <p:nvPr/>
        </p:nvSpPr>
        <p:spPr>
          <a:xfrm>
            <a:off x="960120" y="3017520"/>
            <a:ext cx="4754880" cy="457200"/>
          </a:xfrm>
          <a:prstGeom prst="rect">
            <a:avLst/>
          </a:prstGeom>
          <a:noFill/>
          <a:ln/>
        </p:spPr>
        <p:txBody>
          <a:bodyPr wrap="square" rtlCol="0" anchor="ctr"/>
          <a:lstStyle/>
          <a:p>
            <a:pPr indent="0" marL="0">
              <a:buNone/>
            </a:pPr>
            <a:r>
              <a:rPr lang="en-US" sz="1300" b="1" spc="200" kern="0" dirty="0">
                <a:solidFill>
                  <a:srgbClr val="0A192F"/>
                </a:solidFill>
                <a:latin typeface="Arial" pitchFamily="34" charset="0"/>
                <a:ea typeface="Arial" pitchFamily="34" charset="-122"/>
                <a:cs typeface="Arial" pitchFamily="34" charset="-120"/>
              </a:rPr>
              <a:t>OPERATIONAL AGILITY IN THE PHILIPPINES</a:t>
            </a:r>
            <a:endParaRPr lang="en-US" sz="1300" dirty="0"/>
          </a:p>
        </p:txBody>
      </p:sp>
      <p:sp>
        <p:nvSpPr>
          <p:cNvPr id="6" name="Text 4"/>
          <p:cNvSpPr/>
          <p:nvPr/>
        </p:nvSpPr>
        <p:spPr>
          <a:xfrm>
            <a:off x="960120" y="3520440"/>
            <a:ext cx="4754880" cy="1554480"/>
          </a:xfrm>
          <a:prstGeom prst="rect">
            <a:avLst/>
          </a:prstGeom>
          <a:noFill/>
          <a:ln/>
        </p:spPr>
        <p:txBody>
          <a:bodyPr wrap="square" rtlCol="0" anchor="ctr"/>
          <a:lstStyle/>
          <a:p>
            <a:pPr indent="0" marL="0">
              <a:buNone/>
            </a:pPr>
            <a:r>
              <a:rPr lang="en-US" sz="1250" dirty="0">
                <a:solidFill>
                  <a:srgbClr val="1A1A1A"/>
                </a:solidFill>
                <a:latin typeface="Arial" pitchFamily="34" charset="0"/>
                <a:ea typeface="Arial" pitchFamily="34" charset="-122"/>
                <a:cs typeface="Arial" pitchFamily="34" charset="-120"/>
              </a:rPr>
              <a:t>Customs clearance issues for the initial 3,000 units are being mitigated by transitioning the BGC pop-up launch to a pre-order model using existing demo stock.</a:t>
            </a:r>
            <a:endParaRPr lang="en-US" sz="1250" dirty="0"/>
          </a:p>
        </p:txBody>
      </p:sp>
      <p:sp>
        <p:nvSpPr>
          <p:cNvPr id="7" name="Shape 5"/>
          <p:cNvSpPr/>
          <p:nvPr/>
        </p:nvSpPr>
        <p:spPr>
          <a:xfrm>
            <a:off x="6217920" y="2834640"/>
            <a:ext cx="5212080" cy="2377440"/>
          </a:xfrm>
          <a:prstGeom prst="rect">
            <a:avLst/>
          </a:prstGeom>
          <a:solidFill>
            <a:srgbClr val="F7F9FC"/>
          </a:solidFill>
          <a:ln w="12700">
            <a:solidFill>
              <a:srgbClr val="D5DBE7"/>
            </a:solidFill>
            <a:prstDash val="solid"/>
          </a:ln>
        </p:spPr>
      </p:sp>
      <p:sp>
        <p:nvSpPr>
          <p:cNvPr id="8" name="Text 6"/>
          <p:cNvSpPr/>
          <p:nvPr/>
        </p:nvSpPr>
        <p:spPr>
          <a:xfrm>
            <a:off x="6446520" y="3017520"/>
            <a:ext cx="4754880" cy="457200"/>
          </a:xfrm>
          <a:prstGeom prst="rect">
            <a:avLst/>
          </a:prstGeom>
          <a:noFill/>
          <a:ln/>
        </p:spPr>
        <p:txBody>
          <a:bodyPr wrap="square" rtlCol="0" anchor="ctr"/>
          <a:lstStyle/>
          <a:p>
            <a:pPr indent="0" marL="0">
              <a:buNone/>
            </a:pPr>
            <a:r>
              <a:rPr lang="en-US" sz="1300" b="1" spc="200" kern="0" dirty="0">
                <a:solidFill>
                  <a:srgbClr val="0A192F"/>
                </a:solidFill>
                <a:latin typeface="Arial" pitchFamily="34" charset="0"/>
                <a:ea typeface="Arial" pitchFamily="34" charset="-122"/>
                <a:cs typeface="Arial" pitchFamily="34" charset="-120"/>
              </a:rPr>
              <a:t>STRATEGIC ALIGNMENT FOR QUALITY ASSURANCE</a:t>
            </a:r>
            <a:endParaRPr lang="en-US" sz="1300" dirty="0"/>
          </a:p>
        </p:txBody>
      </p:sp>
      <p:sp>
        <p:nvSpPr>
          <p:cNvPr id="9" name="Text 7"/>
          <p:cNvSpPr/>
          <p:nvPr/>
        </p:nvSpPr>
        <p:spPr>
          <a:xfrm>
            <a:off x="6446520" y="3520440"/>
            <a:ext cx="4754880" cy="1554480"/>
          </a:xfrm>
          <a:prstGeom prst="rect">
            <a:avLst/>
          </a:prstGeom>
          <a:noFill/>
          <a:ln/>
        </p:spPr>
        <p:txBody>
          <a:bodyPr wrap="square" rtlCol="0" anchor="ctr"/>
          <a:lstStyle/>
          <a:p>
            <a:pPr indent="0" marL="0">
              <a:buNone/>
            </a:pPr>
            <a:r>
              <a:rPr lang="en-US" sz="1250" dirty="0">
                <a:solidFill>
                  <a:srgbClr val="1A1A1A"/>
                </a:solidFill>
                <a:latin typeface="Arial" pitchFamily="34" charset="0"/>
                <a:ea typeface="Arial" pitchFamily="34" charset="-122"/>
                <a:cs typeface="Arial" pitchFamily="34" charset="-120"/>
              </a:rPr>
              <a:t>Prioritising long-term retail placement in Japan justifies a three-week launch delay to secure local third-party certification, ensuring compliance with local consumer expectations.</a:t>
            </a:r>
            <a:endParaRPr lang="en-US" sz="1250" dirty="0"/>
          </a:p>
        </p:txBody>
      </p:sp>
      <p:sp>
        <p:nvSpPr>
          <p:cNvPr id="10" name="Text 8"/>
          <p:cNvSpPr/>
          <p:nvPr/>
        </p:nvSpPr>
        <p:spPr>
          <a:xfrm>
            <a:off x="731520" y="5486400"/>
            <a:ext cx="10698480" cy="1005840"/>
          </a:xfrm>
          <a:prstGeom prst="rect">
            <a:avLst/>
          </a:prstGeom>
          <a:noFill/>
          <a:ln/>
        </p:spPr>
        <p:txBody>
          <a:bodyPr wrap="square" rtlCol="0" anchor="ctr"/>
          <a:lstStyle/>
          <a:p>
            <a:pPr indent="0" marL="0">
              <a:buNone/>
            </a:pPr>
            <a:r>
              <a:rPr lang="en-US" sz="1250" i="1" dirty="0">
                <a:solidFill>
                  <a:srgbClr val="2563EB"/>
                </a:solidFill>
                <a:latin typeface="Arial" pitchFamily="34" charset="0"/>
                <a:ea typeface="Arial" pitchFamily="34" charset="-122"/>
                <a:cs typeface="Arial" pitchFamily="34" charset="-120"/>
              </a:rPr>
              <a:t>Direction required: The leadership must note the revised launch schedule for the Japan market and confirm the budget allocation for the Japanese third-party lab testing. Further, oversight is required on the Philippines customs resolution process to ensure the transition to a pre-order sales model is communicated effectively to customers.</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31520" y="411480"/>
            <a:ext cx="10698480" cy="640080"/>
          </a:xfrm>
          <a:prstGeom prst="rect">
            <a:avLst/>
          </a:prstGeom>
          <a:noFill/>
          <a:ln/>
        </p:spPr>
        <p:txBody>
          <a:bodyPr wrap="square" rtlCol="0" anchor="ctr"/>
          <a:lstStyle/>
          <a:p>
            <a:pPr indent="0" marL="0">
              <a:buNone/>
            </a:pPr>
            <a:r>
              <a:rPr lang="en-US" sz="2200" b="1" dirty="0">
                <a:solidFill>
                  <a:srgbClr val="0A192F"/>
                </a:solidFill>
                <a:latin typeface="Arial" pitchFamily="34" charset="0"/>
                <a:ea typeface="Arial" pitchFamily="34" charset="-122"/>
                <a:cs typeface="Arial" pitchFamily="34" charset="-120"/>
              </a:rPr>
              <a:t>1. Market Status Overview</a:t>
            </a:r>
            <a:endParaRPr lang="en-US" sz="2200" dirty="0"/>
          </a:p>
        </p:txBody>
      </p:sp>
      <p:sp>
        <p:nvSpPr>
          <p:cNvPr id="3" name="Shape 1"/>
          <p:cNvSpPr/>
          <p:nvPr/>
        </p:nvSpPr>
        <p:spPr>
          <a:xfrm>
            <a:off x="731520" y="1097280"/>
            <a:ext cx="10698480" cy="0"/>
          </a:xfrm>
          <a:prstGeom prst="line">
            <a:avLst/>
          </a:prstGeom>
          <a:noFill/>
          <a:ln w="25400">
            <a:solidFill>
              <a:srgbClr val="2563EB"/>
            </a:solidFill>
            <a:prstDash val="solid"/>
          </a:ln>
        </p:spPr>
      </p:sp>
      <p:sp>
        <p:nvSpPr>
          <p:cNvPr id="4" name="Text 2"/>
          <p:cNvSpPr/>
          <p:nvPr/>
        </p:nvSpPr>
        <p:spPr>
          <a:xfrm>
            <a:off x="731520" y="1325880"/>
            <a:ext cx="10698480" cy="4023360"/>
          </a:xfrm>
          <a:prstGeom prst="rect">
            <a:avLst/>
          </a:prstGeom>
          <a:noFill/>
          <a:ln/>
        </p:spPr>
        <p:txBody>
          <a:bodyPr wrap="square" rtlCol="0" anchor="t"/>
          <a:lstStyle/>
          <a:p>
            <a:pPr indent="0" marL="0">
              <a:spcAft>
                <a:spcPts val="800"/>
              </a:spcAft>
              <a:buNone/>
            </a:pPr>
            <a:r>
              <a:rPr lang="en-US" sz="1350" dirty="0">
                <a:solidFill>
                  <a:srgbClr val="1A1A1A"/>
                </a:solidFill>
                <a:latin typeface="Arial" pitchFamily="34" charset="0"/>
                <a:ea typeface="Arial" pitchFamily="34" charset="-122"/>
                <a:cs typeface="Arial" pitchFamily="34" charset="-120"/>
              </a:rPr>
              <a:t>The launch synchronisation has highlighted distinct regional requirements and challenges. Thailand is optimising its marketing spend, while the Philippines and Japan are managing logistics and regulatory hurdles respectively.</a:t>
            </a:r>
            <a:endParaRPr lang="en-US" sz="1350" dirty="0"/>
          </a:p>
          <a:p>
            <a:pPr marL="342900" indent="-342900">
              <a:spcAft>
                <a:spcPts val="600"/>
              </a:spcAft>
              <a:buSzPct val="100000"/>
              <a:buChar char="•"/>
            </a:pPr>
            <a:r>
              <a:rPr lang="en-US" sz="1350" dirty="0">
                <a:solidFill>
                  <a:srgbClr val="1A1A1A"/>
                </a:solidFill>
                <a:latin typeface="Arial" pitchFamily="34" charset="0"/>
                <a:ea typeface="Arial" pitchFamily="34" charset="-122"/>
                <a:cs typeface="Arial" pitchFamily="34" charset="-120"/>
              </a:rPr>
              <a:t>Thailand influencer campaign. Budget of 800,000 THB is being reallocated to replace a high-profile but low-engagement influencer with smaller, more effective creators.</a:t>
            </a:r>
            <a:endParaRPr lang="en-US" sz="1350" dirty="0"/>
          </a:p>
          <a:p>
            <a:pPr marL="342900" indent="-342900">
              <a:spcAft>
                <a:spcPts val="600"/>
              </a:spcAft>
              <a:buSzPct val="100000"/>
              <a:buChar char="•"/>
            </a:pPr>
            <a:r>
              <a:rPr lang="en-US" sz="1350" dirty="0">
                <a:solidFill>
                  <a:srgbClr val="1A1A1A"/>
                </a:solidFill>
                <a:latin typeface="Arial" pitchFamily="34" charset="0"/>
                <a:ea typeface="Arial" pitchFamily="34" charset="-122"/>
                <a:cs typeface="Arial" pitchFamily="34" charset="-120"/>
              </a:rPr>
              <a:t>Philippines logistics. 3,000 units are currently held at Manila Port due to missing battery certification documentation.</a:t>
            </a:r>
            <a:endParaRPr lang="en-US" sz="1350" dirty="0"/>
          </a:p>
          <a:p>
            <a:pPr marL="342900" indent="-342900">
              <a:spcAft>
                <a:spcPts val="600"/>
              </a:spcAft>
              <a:buSzPct val="100000"/>
              <a:buChar char="•"/>
            </a:pPr>
            <a:r>
              <a:rPr lang="en-US" sz="1350" dirty="0">
                <a:solidFill>
                  <a:srgbClr val="1A1A1A"/>
                </a:solidFill>
                <a:latin typeface="Arial" pitchFamily="34" charset="0"/>
                <a:ea typeface="Arial" pitchFamily="34" charset="-122"/>
                <a:cs typeface="Arial" pitchFamily="34" charset="-120"/>
              </a:rPr>
              <a:t>Japan retail partnership. Loft, the primary distribution channel, mandates local third-party lab testing, delaying the market entry to 22nd November.</a:t>
            </a:r>
            <a:endParaRPr lang="en-US" sz="13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31520" y="411480"/>
            <a:ext cx="10698480" cy="640080"/>
          </a:xfrm>
          <a:prstGeom prst="rect">
            <a:avLst/>
          </a:prstGeom>
          <a:noFill/>
          <a:ln/>
        </p:spPr>
        <p:txBody>
          <a:bodyPr wrap="square" rtlCol="0" anchor="ctr"/>
          <a:lstStyle/>
          <a:p>
            <a:pPr indent="0" marL="0">
              <a:buNone/>
            </a:pPr>
            <a:r>
              <a:rPr lang="en-US" sz="2200" b="1" dirty="0">
                <a:solidFill>
                  <a:srgbClr val="0A192F"/>
                </a:solidFill>
                <a:latin typeface="Arial" pitchFamily="34" charset="0"/>
                <a:ea typeface="Arial" pitchFamily="34" charset="-122"/>
                <a:cs typeface="Arial" pitchFamily="34" charset="-120"/>
              </a:rPr>
              <a:t>2. Risk Mitigation Strategy</a:t>
            </a:r>
            <a:endParaRPr lang="en-US" sz="2200" dirty="0"/>
          </a:p>
        </p:txBody>
      </p:sp>
      <p:sp>
        <p:nvSpPr>
          <p:cNvPr id="3" name="Shape 1"/>
          <p:cNvSpPr/>
          <p:nvPr/>
        </p:nvSpPr>
        <p:spPr>
          <a:xfrm>
            <a:off x="731520" y="1097280"/>
            <a:ext cx="10698480" cy="0"/>
          </a:xfrm>
          <a:prstGeom prst="line">
            <a:avLst/>
          </a:prstGeom>
          <a:noFill/>
          <a:ln w="25400">
            <a:solidFill>
              <a:srgbClr val="2563EB"/>
            </a:solidFill>
            <a:prstDash val="solid"/>
          </a:ln>
        </p:spPr>
      </p:sp>
      <p:sp>
        <p:nvSpPr>
          <p:cNvPr id="4" name="Text 2"/>
          <p:cNvSpPr/>
          <p:nvPr/>
        </p:nvSpPr>
        <p:spPr>
          <a:xfrm>
            <a:off x="731520" y="1325880"/>
            <a:ext cx="10698480" cy="4023360"/>
          </a:xfrm>
          <a:prstGeom prst="rect">
            <a:avLst/>
          </a:prstGeom>
          <a:noFill/>
          <a:ln/>
        </p:spPr>
        <p:txBody>
          <a:bodyPr wrap="square" rtlCol="0" anchor="t"/>
          <a:lstStyle/>
          <a:p>
            <a:pPr indent="0" marL="0">
              <a:spcAft>
                <a:spcPts val="800"/>
              </a:spcAft>
              <a:buNone/>
            </a:pPr>
            <a:r>
              <a:rPr lang="en-US" sz="1350" dirty="0">
                <a:solidFill>
                  <a:srgbClr val="1A1A1A"/>
                </a:solidFill>
                <a:latin typeface="Arial" pitchFamily="34" charset="0"/>
                <a:ea typeface="Arial" pitchFamily="34" charset="-122"/>
                <a:cs typeface="Arial" pitchFamily="34" charset="-120"/>
              </a:rPr>
              <a:t>Contingency plans have been established to protect brand reputation and maintain momentum despite supply delays.</a:t>
            </a:r>
            <a:endParaRPr lang="en-US" sz="1350" dirty="0"/>
          </a:p>
          <a:p>
            <a:pPr marL="342900" indent="-342900">
              <a:spcAft>
                <a:spcPts val="600"/>
              </a:spcAft>
              <a:buSzPct val="100000"/>
              <a:buChar char="•"/>
            </a:pPr>
            <a:r>
              <a:rPr lang="en-US" sz="1350" dirty="0">
                <a:solidFill>
                  <a:srgbClr val="1A1A1A"/>
                </a:solidFill>
                <a:latin typeface="Arial" pitchFamily="34" charset="0"/>
                <a:ea typeface="Arial" pitchFamily="34" charset="-122"/>
                <a:cs typeface="Arial" pitchFamily="34" charset="-120"/>
              </a:rPr>
              <a:t>Philippines contingency. If stock is not cleared by 12th October, the BGC pop-up store will operate solely with 200 existing demo units and a pre-order system.</a:t>
            </a:r>
            <a:endParaRPr lang="en-US" sz="1350" dirty="0"/>
          </a:p>
          <a:p>
            <a:pPr marL="342900" indent="-342900">
              <a:spcAft>
                <a:spcPts val="600"/>
              </a:spcAft>
              <a:buSzPct val="100000"/>
              <a:buChar char="•"/>
            </a:pPr>
            <a:r>
              <a:rPr lang="en-US" sz="1350" dirty="0">
                <a:solidFill>
                  <a:srgbClr val="1A1A1A"/>
                </a:solidFill>
                <a:latin typeface="Arial" pitchFamily="34" charset="0"/>
                <a:ea typeface="Arial" pitchFamily="34" charset="-122"/>
                <a:cs typeface="Arial" pitchFamily="34" charset="-120"/>
              </a:rPr>
              <a:t>Regulatory compliance. Kenji is facilitating the transfer of an external customs broker contact to the Philippines team to resolve battery certificate documentation issues.</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31520" y="411480"/>
            <a:ext cx="10698480" cy="640080"/>
          </a:xfrm>
          <a:prstGeom prst="rect">
            <a:avLst/>
          </a:prstGeom>
          <a:noFill/>
          <a:ln/>
        </p:spPr>
        <p:txBody>
          <a:bodyPr wrap="square" rtlCol="0" anchor="ctr"/>
          <a:lstStyle/>
          <a:p>
            <a:pPr indent="0" marL="0">
              <a:buNone/>
            </a:pPr>
            <a:r>
              <a:rPr lang="en-US" sz="2200" b="1" dirty="0">
                <a:solidFill>
                  <a:srgbClr val="0A192F"/>
                </a:solidFill>
                <a:latin typeface="Arial" pitchFamily="34" charset="0"/>
                <a:ea typeface="Arial" pitchFamily="34" charset="-122"/>
                <a:cs typeface="Arial" pitchFamily="34" charset="-120"/>
              </a:rPr>
              <a:t>3. Financial and Resource Implications</a:t>
            </a:r>
            <a:endParaRPr lang="en-US" sz="2200" dirty="0"/>
          </a:p>
        </p:txBody>
      </p:sp>
      <p:sp>
        <p:nvSpPr>
          <p:cNvPr id="3" name="Shape 1"/>
          <p:cNvSpPr/>
          <p:nvPr/>
        </p:nvSpPr>
        <p:spPr>
          <a:xfrm>
            <a:off x="731520" y="1097280"/>
            <a:ext cx="10698480" cy="0"/>
          </a:xfrm>
          <a:prstGeom prst="line">
            <a:avLst/>
          </a:prstGeom>
          <a:noFill/>
          <a:ln w="25400">
            <a:solidFill>
              <a:srgbClr val="2563EB"/>
            </a:solidFill>
            <a:prstDash val="solid"/>
          </a:ln>
        </p:spPr>
      </p:sp>
      <p:sp>
        <p:nvSpPr>
          <p:cNvPr id="4" name="Text 2"/>
          <p:cNvSpPr/>
          <p:nvPr/>
        </p:nvSpPr>
        <p:spPr>
          <a:xfrm>
            <a:off x="731520" y="1325880"/>
            <a:ext cx="10698480" cy="2377440"/>
          </a:xfrm>
          <a:prstGeom prst="rect">
            <a:avLst/>
          </a:prstGeom>
          <a:noFill/>
          <a:ln/>
        </p:spPr>
        <p:txBody>
          <a:bodyPr wrap="square" rtlCol="0" anchor="t"/>
          <a:lstStyle/>
          <a:p>
            <a:pPr indent="0" marL="0">
              <a:spcAft>
                <a:spcPts val="800"/>
              </a:spcAft>
              <a:buNone/>
            </a:pPr>
            <a:r>
              <a:rPr lang="en-US" sz="1350" dirty="0">
                <a:solidFill>
                  <a:srgbClr val="1A1A1A"/>
                </a:solidFill>
                <a:latin typeface="Arial" pitchFamily="34" charset="0"/>
                <a:ea typeface="Arial" pitchFamily="34" charset="-122"/>
                <a:cs typeface="Arial" pitchFamily="34" charset="-120"/>
              </a:rPr>
              <a:t>Adjustments to project costs and distribution timelines are currently being processed.</a:t>
            </a:r>
            <a:endParaRPr lang="en-US" sz="135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731520" y="3886200"/>
          <a:ext cx="10698480" cy="914400"/>
        </p:xfrm>
        <a:graphic>
          <a:graphicData uri="http://schemas.openxmlformats.org/drawingml/2006/table">
            <a:tbl>
              <a:tblPr/>
              <a:tblGrid>
                <a:gridCol w="3566160"/>
                <a:gridCol w="3566160"/>
                <a:gridCol w="3566160"/>
              </a:tblGrid>
              <a:tr h="0">
                <a:tc>
                  <a:txBody>
                    <a:bodyPr/>
                    <a:lstStyle/>
                    <a:p>
                      <a:pPr indent="0" marL="0">
                        <a:buNone/>
                      </a:pPr>
                      <a:r>
                        <a:rPr lang="en-US" sz="1100" b="1" dirty="0">
                          <a:solidFill>
                            <a:srgbClr val="FFFFFF"/>
                          </a:solidFill>
                          <a:latin typeface="Arial" pitchFamily="34" charset="0"/>
                          <a:ea typeface="Arial" pitchFamily="34" charset="-122"/>
                          <a:cs typeface="Arial" pitchFamily="34" charset="-120"/>
                        </a:rPr>
                        <a:t>Market</a:t>
                      </a:r>
                      <a:endParaRPr lang="en-US" sz="110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0A192F"/>
                    </a:solidFill>
                  </a:tcPr>
                </a:tc>
                <a:tc>
                  <a:txBody>
                    <a:bodyPr/>
                    <a:lstStyle/>
                    <a:p>
                      <a:pPr indent="0" marL="0">
                        <a:buNone/>
                      </a:pPr>
                      <a:r>
                        <a:rPr lang="en-US" sz="1100" b="1" dirty="0">
                          <a:solidFill>
                            <a:srgbClr val="FFFFFF"/>
                          </a:solidFill>
                          <a:latin typeface="Arial" pitchFamily="34" charset="0"/>
                          <a:ea typeface="Arial" pitchFamily="34" charset="-122"/>
                          <a:cs typeface="Arial" pitchFamily="34" charset="-120"/>
                        </a:rPr>
                        <a:t>Impact</a:t>
                      </a:r>
                      <a:endParaRPr lang="en-US" sz="110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0A192F"/>
                    </a:solidFill>
                  </a:tcPr>
                </a:tc>
                <a:tc>
                  <a:txBody>
                    <a:bodyPr/>
                    <a:lstStyle/>
                    <a:p>
                      <a:pPr indent="0" marL="0">
                        <a:buNone/>
                      </a:pPr>
                      <a:r>
                        <a:rPr lang="en-US" sz="1100" b="1" dirty="0">
                          <a:solidFill>
                            <a:srgbClr val="FFFFFF"/>
                          </a:solidFill>
                          <a:latin typeface="Arial" pitchFamily="34" charset="0"/>
                          <a:ea typeface="Arial" pitchFamily="34" charset="-122"/>
                          <a:cs typeface="Arial" pitchFamily="34" charset="-120"/>
                        </a:rPr>
                        <a:t>Financial/Resource Requirement</a:t>
                      </a:r>
                      <a:endParaRPr lang="en-US" sz="110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0A192F"/>
                    </a:solidFill>
                  </a:tcPr>
                </a:tc>
              </a:tr>
              <a:tr h="0">
                <a:tc>
                  <a:txBody>
                    <a:bodyPr/>
                    <a:lstStyle/>
                    <a:p>
                      <a:pPr indent="0" marL="0">
                        <a:buNone/>
                      </a:pPr>
                      <a:r>
                        <a:rPr lang="en-US" sz="1100" dirty="0">
                          <a:solidFill>
                            <a:srgbClr val="1A1A1A"/>
                          </a:solidFill>
                          <a:latin typeface="Arial" pitchFamily="34" charset="0"/>
                          <a:ea typeface="Arial" pitchFamily="34" charset="-122"/>
                          <a:cs typeface="Arial" pitchFamily="34" charset="-120"/>
                        </a:rPr>
                        <a:t>Japan</a:t>
                      </a:r>
                      <a:endParaRPr lang="en-US" sz="110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FFFFFF"/>
                    </a:solidFill>
                  </a:tcPr>
                </a:tc>
                <a:tc>
                  <a:txBody>
                    <a:bodyPr/>
                    <a:lstStyle/>
                    <a:p>
                      <a:pPr indent="0" marL="0">
                        <a:buNone/>
                      </a:pPr>
                      <a:r>
                        <a:rPr lang="en-US" sz="1100" dirty="0">
                          <a:solidFill>
                            <a:srgbClr val="1A1A1A"/>
                          </a:solidFill>
                          <a:latin typeface="Arial" pitchFamily="34" charset="0"/>
                          <a:ea typeface="Arial" pitchFamily="34" charset="-122"/>
                          <a:cs typeface="Arial" pitchFamily="34" charset="-120"/>
                        </a:rPr>
                        <a:t>Launch delay</a:t>
                      </a:r>
                      <a:endParaRPr lang="en-US" sz="110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FFFFFF"/>
                    </a:solidFill>
                  </a:tcPr>
                </a:tc>
                <a:tc>
                  <a:txBody>
                    <a:bodyPr/>
                    <a:lstStyle/>
                    <a:p>
                      <a:pPr indent="0" marL="0">
                        <a:buNone/>
                      </a:pPr>
                      <a:r>
                        <a:rPr lang="en-US" sz="1100" dirty="0">
                          <a:solidFill>
                            <a:srgbClr val="1A1A1A"/>
                          </a:solidFill>
                          <a:latin typeface="Arial" pitchFamily="34" charset="0"/>
                          <a:ea typeface="Arial" pitchFamily="34" charset="-122"/>
                          <a:cs typeface="Arial" pitchFamily="34" charset="-120"/>
                        </a:rPr>
                        <a:t>400,000 JPY (Testing)</a:t>
                      </a:r>
                      <a:endParaRPr lang="en-US" sz="110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A1A1A"/>
                          </a:solidFill>
                          <a:latin typeface="Arial" pitchFamily="34" charset="0"/>
                          <a:ea typeface="Arial" pitchFamily="34" charset="-122"/>
                          <a:cs typeface="Arial" pitchFamily="34" charset="-120"/>
                        </a:rPr>
                        <a:t>Philippines</a:t>
                      </a:r>
                      <a:endParaRPr lang="en-US" sz="110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FFFFFF"/>
                    </a:solidFill>
                  </a:tcPr>
                </a:tc>
                <a:tc>
                  <a:txBody>
                    <a:bodyPr/>
                    <a:lstStyle/>
                    <a:p>
                      <a:pPr indent="0" marL="0">
                        <a:buNone/>
                      </a:pPr>
                      <a:r>
                        <a:rPr lang="en-US" sz="1100" dirty="0">
                          <a:solidFill>
                            <a:srgbClr val="1A1A1A"/>
                          </a:solidFill>
                          <a:latin typeface="Arial" pitchFamily="34" charset="0"/>
                          <a:ea typeface="Arial" pitchFamily="34" charset="-122"/>
                          <a:cs typeface="Arial" pitchFamily="34" charset="-120"/>
                        </a:rPr>
                        <a:t>Pricing audit</a:t>
                      </a:r>
                      <a:endParaRPr lang="en-US" sz="110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FFFFFF"/>
                    </a:solidFill>
                  </a:tcPr>
                </a:tc>
                <a:tc>
                  <a:txBody>
                    <a:bodyPr/>
                    <a:lstStyle/>
                    <a:p>
                      <a:pPr indent="0" marL="0">
                        <a:buNone/>
                      </a:pPr>
                      <a:r>
                        <a:rPr lang="en-US" sz="1100" dirty="0">
                          <a:solidFill>
                            <a:srgbClr val="1A1A1A"/>
                          </a:solidFill>
                          <a:latin typeface="Arial" pitchFamily="34" charset="0"/>
                          <a:ea typeface="Arial" pitchFamily="34" charset="-122"/>
                          <a:cs typeface="Arial" pitchFamily="34" charset="-120"/>
                        </a:rPr>
                        <a:t>Pending Finance confirmation</a:t>
                      </a:r>
                      <a:endParaRPr lang="en-US" sz="110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31520" y="411480"/>
            <a:ext cx="10698480" cy="640080"/>
          </a:xfrm>
          <a:prstGeom prst="rect">
            <a:avLst/>
          </a:prstGeom>
          <a:noFill/>
          <a:ln/>
        </p:spPr>
        <p:txBody>
          <a:bodyPr wrap="square" rtlCol="0" anchor="ctr"/>
          <a:lstStyle/>
          <a:p>
            <a:pPr indent="0" marL="0">
              <a:buNone/>
            </a:pPr>
            <a:r>
              <a:rPr lang="en-US" sz="2200" b="1" dirty="0">
                <a:solidFill>
                  <a:srgbClr val="0A192F"/>
                </a:solidFill>
                <a:latin typeface="Arial" pitchFamily="34" charset="0"/>
                <a:ea typeface="Arial" pitchFamily="34" charset="-122"/>
                <a:cs typeface="Arial" pitchFamily="34" charset="-120"/>
              </a:rPr>
              <a:t>DECISIONS &amp; INSTRUCTIONS</a:t>
            </a:r>
            <a:endParaRPr lang="en-US" sz="22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731520" y="1280160"/>
          <a:ext cx="10698480" cy="914400"/>
        </p:xfrm>
        <a:graphic>
          <a:graphicData uri="http://schemas.openxmlformats.org/drawingml/2006/table">
            <a:tbl>
              <a:tblPr/>
              <a:tblGrid>
                <a:gridCol w="7498080"/>
                <a:gridCol w="3200400"/>
              </a:tblGrid>
              <a:tr h="0">
                <a:tc>
                  <a:txBody>
                    <a:bodyPr/>
                    <a:lstStyle/>
                    <a:p>
                      <a:pPr indent="0" marL="0">
                        <a:buNone/>
                      </a:pPr>
                      <a:r>
                        <a:rPr lang="en-US" sz="1250" b="1" dirty="0">
                          <a:solidFill>
                            <a:srgbClr val="FFFFFF"/>
                          </a:solidFill>
                          <a:latin typeface="Arial" pitchFamily="34" charset="0"/>
                          <a:ea typeface="Arial" pitchFamily="34" charset="-122"/>
                          <a:cs typeface="Arial" pitchFamily="34" charset="-120"/>
                        </a:rPr>
                        <a:t>Decision / instruction</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0A192F"/>
                    </a:solidFill>
                  </a:tcPr>
                </a:tc>
                <a:tc>
                  <a:txBody>
                    <a:bodyPr/>
                    <a:lstStyle/>
                    <a:p>
                      <a:pPr indent="0" marL="0">
                        <a:buNone/>
                      </a:pPr>
                      <a:r>
                        <a:rPr lang="en-US" sz="1250" b="1" dirty="0">
                          <a:solidFill>
                            <a:srgbClr val="FFFFFF"/>
                          </a:solidFill>
                          <a:latin typeface="Arial" pitchFamily="34" charset="0"/>
                          <a:ea typeface="Arial" pitchFamily="34" charset="-122"/>
                          <a:cs typeface="Arial" pitchFamily="34" charset="-120"/>
                        </a:rPr>
                        <a:t>Options</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0A192F"/>
                    </a:solidFill>
                  </a:tcPr>
                </a:tc>
              </a:tr>
              <a:tr h="0">
                <a:tc>
                  <a:txBody>
                    <a:bodyPr/>
                    <a:lstStyle/>
                    <a:p>
                      <a:pPr indent="0" marL="0">
                        <a:buNone/>
                      </a:pPr>
                      <a:r>
                        <a:rPr lang="en-US" sz="1250" dirty="0">
                          <a:solidFill>
                            <a:srgbClr val="1A1A1A"/>
                          </a:solidFill>
                          <a:latin typeface="Arial" pitchFamily="34" charset="0"/>
                          <a:ea typeface="Arial" pitchFamily="34" charset="-122"/>
                          <a:cs typeface="Arial" pitchFamily="34" charset="-120"/>
                        </a:rPr>
                        <a:t>BGC pop-up to utilise pre-order system if stock is not cleared by 12 October (Owner: Paulo; By: 12 October 2026)</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 Approve   ☐ Amend   ☐ Hold</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r>
              <a:tr h="0">
                <a:tc>
                  <a:txBody>
                    <a:bodyPr/>
                    <a:lstStyle/>
                    <a:p>
                      <a:pPr indent="0" marL="0">
                        <a:buNone/>
                      </a:pPr>
                      <a:r>
                        <a:rPr lang="en-US" sz="1250" dirty="0">
                          <a:solidFill>
                            <a:srgbClr val="1A1A1A"/>
                          </a:solidFill>
                          <a:latin typeface="Arial" pitchFamily="34" charset="0"/>
                          <a:ea typeface="Arial" pitchFamily="34" charset="-122"/>
                          <a:cs typeface="Arial" pitchFamily="34" charset="-120"/>
                        </a:rPr>
                        <a:t>Approve third-party lab testing for Japan market and reschedule launch to 22 November (Owner: Kenji; By: 10 October 2026)</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 Approve   ☐ Amend   ☐ Hold</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31520" y="411480"/>
            <a:ext cx="10698480" cy="640080"/>
          </a:xfrm>
          <a:prstGeom prst="rect">
            <a:avLst/>
          </a:prstGeom>
          <a:noFill/>
          <a:ln/>
        </p:spPr>
        <p:txBody>
          <a:bodyPr wrap="square" rtlCol="0" anchor="ctr"/>
          <a:lstStyle/>
          <a:p>
            <a:pPr indent="0" marL="0">
              <a:buNone/>
            </a:pPr>
            <a:r>
              <a:rPr lang="en-US" sz="2200" b="1" dirty="0">
                <a:solidFill>
                  <a:srgbClr val="0A192F"/>
                </a:solidFill>
                <a:latin typeface="Arial" pitchFamily="34" charset="0"/>
                <a:ea typeface="Arial" pitchFamily="34" charset="-122"/>
                <a:cs typeface="Arial" pitchFamily="34" charset="-120"/>
              </a:rPr>
              <a:t>AGREED ACTIONS</a:t>
            </a:r>
            <a:endParaRPr lang="en-US" sz="22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731520" y="1280160"/>
          <a:ext cx="10698480" cy="914400"/>
        </p:xfrm>
        <a:graphic>
          <a:graphicData uri="http://schemas.openxmlformats.org/drawingml/2006/table">
            <a:tbl>
              <a:tblPr/>
              <a:tblGrid>
                <a:gridCol w="7040880"/>
                <a:gridCol w="2011680"/>
                <a:gridCol w="1645920"/>
              </a:tblGrid>
              <a:tr h="0">
                <a:tc>
                  <a:txBody>
                    <a:bodyPr/>
                    <a:lstStyle/>
                    <a:p>
                      <a:pPr indent="0" marL="0">
                        <a:buNone/>
                      </a:pPr>
                      <a:r>
                        <a:rPr lang="en-US" sz="1250" b="1" dirty="0">
                          <a:solidFill>
                            <a:srgbClr val="FFFFFF"/>
                          </a:solidFill>
                          <a:latin typeface="Arial" pitchFamily="34" charset="0"/>
                          <a:ea typeface="Arial" pitchFamily="34" charset="-122"/>
                          <a:cs typeface="Arial" pitchFamily="34" charset="-120"/>
                        </a:rPr>
                        <a:t>Action</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0A192F"/>
                    </a:solidFill>
                  </a:tcPr>
                </a:tc>
                <a:tc>
                  <a:txBody>
                    <a:bodyPr/>
                    <a:lstStyle/>
                    <a:p>
                      <a:pPr indent="0" marL="0">
                        <a:buNone/>
                      </a:pPr>
                      <a:r>
                        <a:rPr lang="en-US" sz="1250" b="1" dirty="0">
                          <a:solidFill>
                            <a:srgbClr val="FFFFFF"/>
                          </a:solidFill>
                          <a:latin typeface="Arial" pitchFamily="34" charset="0"/>
                          <a:ea typeface="Arial" pitchFamily="34" charset="-122"/>
                          <a:cs typeface="Arial" pitchFamily="34" charset="-120"/>
                        </a:rPr>
                        <a:t>Owner</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0A192F"/>
                    </a:solidFill>
                  </a:tcPr>
                </a:tc>
                <a:tc>
                  <a:txBody>
                    <a:bodyPr/>
                    <a:lstStyle/>
                    <a:p>
                      <a:pPr indent="0" marL="0">
                        <a:buNone/>
                      </a:pPr>
                      <a:r>
                        <a:rPr lang="en-US" sz="1250" b="1" dirty="0">
                          <a:solidFill>
                            <a:srgbClr val="FFFFFF"/>
                          </a:solidFill>
                          <a:latin typeface="Arial" pitchFamily="34" charset="0"/>
                          <a:ea typeface="Arial" pitchFamily="34" charset="-122"/>
                          <a:cs typeface="Arial" pitchFamily="34" charset="-120"/>
                        </a:rPr>
                        <a:t>Timing</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0A192F"/>
                    </a:solidFill>
                  </a:tcPr>
                </a:tc>
              </a:tr>
              <a:tr h="0">
                <a:tc>
                  <a:txBody>
                    <a:bodyPr/>
                    <a:lstStyle/>
                    <a:p>
                      <a:pPr indent="0" marL="0">
                        <a:buNone/>
                      </a:pPr>
                      <a:r>
                        <a:rPr lang="en-US" sz="1250" dirty="0">
                          <a:solidFill>
                            <a:srgbClr val="1A1A1A"/>
                          </a:solidFill>
                          <a:latin typeface="Arial" pitchFamily="34" charset="0"/>
                          <a:ea typeface="Arial" pitchFamily="34" charset="-122"/>
                          <a:cs typeface="Arial" pitchFamily="34" charset="-120"/>
                        </a:rPr>
                        <a:t>Replace Thai influencer with two smaller creators</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Nok</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10 October 2026</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r>
              <a:tr h="0">
                <a:tc>
                  <a:txBody>
                    <a:bodyPr/>
                    <a:lstStyle/>
                    <a:p>
                      <a:pPr indent="0" marL="0">
                        <a:buNone/>
                      </a:pPr>
                      <a:r>
                        <a:rPr lang="en-US" sz="1250" dirty="0">
                          <a:solidFill>
                            <a:srgbClr val="1A1A1A"/>
                          </a:solidFill>
                          <a:latin typeface="Arial" pitchFamily="34" charset="0"/>
                          <a:ea typeface="Arial" pitchFamily="34" charset="-122"/>
                          <a:cs typeface="Arial" pitchFamily="34" charset="-120"/>
                        </a:rPr>
                        <a:t>Forward Japan customs broker contact details to Manila team</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Kenji</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9 October 2026</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r>
              <a:tr h="0">
                <a:tc>
                  <a:txBody>
                    <a:bodyPr/>
                    <a:lstStyle/>
                    <a:p>
                      <a:pPr indent="0" marL="0">
                        <a:buNone/>
                      </a:pPr>
                      <a:r>
                        <a:rPr lang="en-US" sz="1250" dirty="0">
                          <a:solidFill>
                            <a:srgbClr val="1A1A1A"/>
                          </a:solidFill>
                          <a:latin typeface="Arial" pitchFamily="34" charset="0"/>
                          <a:ea typeface="Arial" pitchFamily="34" charset="-122"/>
                          <a:cs typeface="Arial" pitchFamily="34" charset="-120"/>
                        </a:rPr>
                        <a:t>Confirm status of global launch video subtitles with agency</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Grace</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TBD</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r>
              <a:tr h="0">
                <a:tc>
                  <a:txBody>
                    <a:bodyPr/>
                    <a:lstStyle/>
                    <a:p>
                      <a:pPr indent="0" marL="0">
                        <a:buNone/>
                      </a:pPr>
                      <a:r>
                        <a:rPr lang="en-US" sz="1250" dirty="0">
                          <a:solidFill>
                            <a:srgbClr val="1A1A1A"/>
                          </a:solidFill>
                          <a:latin typeface="Arial" pitchFamily="34" charset="0"/>
                          <a:ea typeface="Arial" pitchFamily="34" charset="-122"/>
                          <a:cs typeface="Arial" pitchFamily="34" charset="-120"/>
                        </a:rPr>
                        <a:t>Book Japan third-party lab test</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Kenji</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10 October 2026</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731520" y="1280160"/>
            <a:ext cx="10698480" cy="548640"/>
          </a:xfrm>
          <a:prstGeom prst="rect">
            <a:avLst/>
          </a:prstGeom>
          <a:noFill/>
          <a:ln/>
        </p:spPr>
        <p:txBody>
          <a:bodyPr wrap="square" rtlCol="0" anchor="ctr"/>
          <a:lstStyle/>
          <a:p>
            <a:pPr indent="0" marL="0">
              <a:buNone/>
            </a:pPr>
            <a:r>
              <a:rPr lang="en-US" sz="1400" b="1" spc="300" kern="0" dirty="0">
                <a:solidFill>
                  <a:srgbClr val="9FB3D1"/>
                </a:solidFill>
                <a:latin typeface="Arial" pitchFamily="34" charset="0"/>
                <a:ea typeface="Arial" pitchFamily="34" charset="-122"/>
                <a:cs typeface="Arial" pitchFamily="34" charset="-120"/>
              </a:rPr>
              <a:t>EXECUTIVE RECOMMENDATION</a:t>
            </a:r>
            <a:endParaRPr lang="en-US" sz="1400" dirty="0"/>
          </a:p>
        </p:txBody>
      </p:sp>
      <p:sp>
        <p:nvSpPr>
          <p:cNvPr id="3" name="Text 1"/>
          <p:cNvSpPr/>
          <p:nvPr/>
        </p:nvSpPr>
        <p:spPr>
          <a:xfrm>
            <a:off x="731520" y="2011680"/>
            <a:ext cx="10698480" cy="3108960"/>
          </a:xfrm>
          <a:prstGeom prst="rect">
            <a:avLst/>
          </a:prstGeom>
          <a:noFill/>
          <a:ln/>
        </p:spPr>
        <p:txBody>
          <a:bodyPr wrap="square" rtlCol="0" anchor="ctr"/>
          <a:lstStyle/>
          <a:p>
            <a:pPr indent="0" marL="0">
              <a:buNone/>
            </a:pPr>
            <a:r>
              <a:rPr lang="en-US" sz="2000" dirty="0">
                <a:solidFill>
                  <a:srgbClr val="FFFFFF"/>
                </a:solidFill>
                <a:latin typeface="Arial" pitchFamily="34" charset="0"/>
                <a:ea typeface="Arial" pitchFamily="34" charset="-122"/>
                <a:cs typeface="Arial" pitchFamily="34" charset="-120"/>
              </a:rPr>
              <a:t>Executive recommendation: Approve the Japan testing expenditure immediately to prevent further distribution slippage and support the Philippines team in transitioning to the pre-order model to ensure the BGC pop-up remains viable despite current customs delays.</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2026-10-09T22:12:18Z</dcterms:created>
  <dcterms:modified xsi:type="dcterms:W3CDTF">2026-10-09T22:12:18Z</dcterms:modified>
</cp:coreProperties>
</file>